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5" r:id="rId2"/>
    <p:sldId id="547" r:id="rId3"/>
    <p:sldId id="518" r:id="rId4"/>
    <p:sldId id="519" r:id="rId5"/>
    <p:sldId id="520" r:id="rId6"/>
    <p:sldId id="521" r:id="rId7"/>
    <p:sldId id="522" r:id="rId8"/>
    <p:sldId id="529" r:id="rId9"/>
    <p:sldId id="523" r:id="rId10"/>
    <p:sldId id="524" r:id="rId11"/>
    <p:sldId id="525" r:id="rId12"/>
    <p:sldId id="526" r:id="rId13"/>
    <p:sldId id="527" r:id="rId14"/>
    <p:sldId id="530" r:id="rId15"/>
    <p:sldId id="531" r:id="rId16"/>
    <p:sldId id="532" r:id="rId17"/>
    <p:sldId id="533" r:id="rId18"/>
    <p:sldId id="534" r:id="rId19"/>
    <p:sldId id="535" r:id="rId20"/>
    <p:sldId id="536" r:id="rId21"/>
    <p:sldId id="537" r:id="rId22"/>
    <p:sldId id="538" r:id="rId23"/>
    <p:sldId id="541" r:id="rId24"/>
    <p:sldId id="542" r:id="rId25"/>
    <p:sldId id="540" r:id="rId26"/>
    <p:sldId id="543" r:id="rId27"/>
    <p:sldId id="544" r:id="rId28"/>
    <p:sldId id="545" r:id="rId29"/>
    <p:sldId id="548" r:id="rId30"/>
    <p:sldId id="546" r:id="rId31"/>
    <p:sldId id="549" r:id="rId32"/>
    <p:sldId id="550" r:id="rId33"/>
    <p:sldId id="551" r:id="rId34"/>
    <p:sldId id="552" r:id="rId35"/>
    <p:sldId id="553" r:id="rId36"/>
    <p:sldId id="554" r:id="rId37"/>
    <p:sldId id="555" r:id="rId38"/>
    <p:sldId id="556" r:id="rId39"/>
    <p:sldId id="557" r:id="rId40"/>
    <p:sldId id="558" r:id="rId41"/>
    <p:sldId id="559"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6FFE9-2FF5-1844-817E-7F1BED69E6BE}" v="1" dt="2019-10-01T20:57:00.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7"/>
    <p:restoredTop sz="94694"/>
  </p:normalViewPr>
  <p:slideViewPr>
    <p:cSldViewPr>
      <p:cViewPr varScale="1">
        <p:scale>
          <a:sx n="121" d="100"/>
          <a:sy n="121" d="100"/>
        </p:scale>
        <p:origin x="1072"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10/1/19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10/1/19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A99A04F1-FE8C-6248-A7C8-B342F9327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1D9EF976-232D-1F46-AA44-F6D1A0180B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3" name="Slide Number Placeholder 3">
            <a:extLst>
              <a:ext uri="{FF2B5EF4-FFF2-40B4-BE49-F238E27FC236}">
                <a16:creationId xmlns:a16="http://schemas.microsoft.com/office/drawing/2014/main" id="{1ED22A67-9DA2-ED4D-AE61-23BD760D1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69ECCA-46C1-4341-A3D9-1EE60B630D67}"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16437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9D2C44B2-8D06-AF47-81F0-069C5E9BDA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01F8344-99EE-D74E-9028-10AA066333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5" name="Slide Number Placeholder 3">
            <a:extLst>
              <a:ext uri="{FF2B5EF4-FFF2-40B4-BE49-F238E27FC236}">
                <a16:creationId xmlns:a16="http://schemas.microsoft.com/office/drawing/2014/main" id="{DA6A2356-35BB-C742-BAA5-B1DB188308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5982CB-994F-4A4A-9EF3-5D9DCEC14A70}"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15791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9355AEA1-91AA-7547-8105-2865BE1DEF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233895-0274-EC4F-94F1-6245C515A7FB}"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46082" name="Rectangle 2">
            <a:extLst>
              <a:ext uri="{FF2B5EF4-FFF2-40B4-BE49-F238E27FC236}">
                <a16:creationId xmlns:a16="http://schemas.microsoft.com/office/drawing/2014/main" id="{6DDD2689-8FF9-894D-8F3C-A172277B70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DD81A9E6-8C4A-184C-85E9-EC92B9CEA9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3-1 </a:t>
            </a:r>
            <a:r>
              <a:rPr lang="en-US" altLang="en-US"/>
              <a:t>A summary of the seven pairs of contrasting traits and the results of Mendel</a:t>
            </a:r>
            <a:r>
              <a:rPr lang="ja-JP" altLang="en-US"/>
              <a:t>’</a:t>
            </a:r>
            <a:r>
              <a:rPr lang="en-US" altLang="ja-JP"/>
              <a:t>s seven monohybrid crosses of the garden pea (Pisum sativum). In each case, pollen derived from plants exhibiting one trait was used to fertilize the ova of plants exhibiting the other trait. In the F</a:t>
            </a:r>
            <a:r>
              <a:rPr lang="en-US" altLang="ja-JP" baseline="30000"/>
              <a:t>1</a:t>
            </a:r>
            <a:r>
              <a:rPr lang="en-US" altLang="ja-JP"/>
              <a:t> generation, one of the two traits (dominant) was exhibited by all plants. The contrasting trait (recessive) then reappeared in approximately one-fourth of the F</a:t>
            </a:r>
            <a:r>
              <a:rPr lang="en-US" altLang="ja-JP" baseline="30000"/>
              <a:t>2</a:t>
            </a:r>
            <a:r>
              <a:rPr lang="en-US" altLang="ja-JP"/>
              <a:t> plants.</a:t>
            </a:r>
            <a:endParaRPr lang="en-GB" altLang="en-US"/>
          </a:p>
        </p:txBody>
      </p:sp>
    </p:spTree>
    <p:extLst>
      <p:ext uri="{BB962C8B-B14F-4D97-AF65-F5344CB8AC3E}">
        <p14:creationId xmlns:p14="http://schemas.microsoft.com/office/powerpoint/2010/main" val="84405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88C620D-8382-F44F-96BA-FFE828DC6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F558A56B-774A-6B41-BD4E-DA83D851B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5" name="Slide Number Placeholder 3">
            <a:extLst>
              <a:ext uri="{FF2B5EF4-FFF2-40B4-BE49-F238E27FC236}">
                <a16:creationId xmlns:a16="http://schemas.microsoft.com/office/drawing/2014/main" id="{D2293DFF-FF1F-BD44-B99B-81FA14AFE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5C7FC5-D79F-F441-8304-BD709FE0D13E}"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14824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BE795877-9BF3-3048-A5DE-C8CE3C262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163262EA-9383-094D-9AC0-C0FAAE883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3" name="Slide Number Placeholder 3">
            <a:extLst>
              <a:ext uri="{FF2B5EF4-FFF2-40B4-BE49-F238E27FC236}">
                <a16:creationId xmlns:a16="http://schemas.microsoft.com/office/drawing/2014/main" id="{9DF588BA-223A-D84C-AB15-EEBB0671B5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CE7603-033D-C644-B289-B5310BEEE449}"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337873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02C60EFF-4BA1-2C47-A92D-1CAC7FF59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971AFFAF-439A-5B4B-8F33-932EFF15D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1" name="Slide Number Placeholder 3">
            <a:extLst>
              <a:ext uri="{FF2B5EF4-FFF2-40B4-BE49-F238E27FC236}">
                <a16:creationId xmlns:a16="http://schemas.microsoft.com/office/drawing/2014/main" id="{73632280-4DEF-2648-AA74-B344EA7097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ADC384-DFA6-3447-A5EF-F6E3872FBD50}"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21418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27935FAC-8F42-4144-A0CE-A037629BCC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80E36C1C-D34F-9448-9031-488E680BE6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299" name="Slide Number Placeholder 3">
            <a:extLst>
              <a:ext uri="{FF2B5EF4-FFF2-40B4-BE49-F238E27FC236}">
                <a16:creationId xmlns:a16="http://schemas.microsoft.com/office/drawing/2014/main" id="{D0D3C370-04B6-084E-BCE1-EFCB4FB35F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ECF04A-5FA7-7A4F-B935-F02DD96F7822}"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58828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36BE097-35AC-1440-8FC8-306894EAC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70319D01-1A34-0847-BC56-11E5E927A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7" name="Slide Number Placeholder 3">
            <a:extLst>
              <a:ext uri="{FF2B5EF4-FFF2-40B4-BE49-F238E27FC236}">
                <a16:creationId xmlns:a16="http://schemas.microsoft.com/office/drawing/2014/main" id="{0B51B1DB-C160-9645-B376-F5FDD85733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F04941C-3548-8741-8EB3-79E27C50B177}"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86113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DF76FD2-29D7-E742-A228-5A55A5C5F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0539A93C-5CAC-AC4D-B75C-71206EBB60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5" name="Slide Number Placeholder 3">
            <a:extLst>
              <a:ext uri="{FF2B5EF4-FFF2-40B4-BE49-F238E27FC236}">
                <a16:creationId xmlns:a16="http://schemas.microsoft.com/office/drawing/2014/main" id="{C1B19D61-A3F4-6143-BE56-B4908110C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9DC3F6-1A1B-2F46-BDCF-AFE7DE94C68D}"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693568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DCF9F80D-3221-3D4A-866C-7B70E1578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2BBB6AA-3088-2E4D-86B5-F6AC629ED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3" name="Slide Number Placeholder 3">
            <a:extLst>
              <a:ext uri="{FF2B5EF4-FFF2-40B4-BE49-F238E27FC236}">
                <a16:creationId xmlns:a16="http://schemas.microsoft.com/office/drawing/2014/main" id="{A4FE6025-F781-5840-A04F-484FB86C2B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B335F9-F003-3E4F-B11F-ABD4C4AD5FC7}"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507272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33BE9CE-E9EC-3348-9D35-E62823BDA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D5793CDE-1E6A-4842-8CB2-05BC8C791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5" name="Slide Number Placeholder 3">
            <a:extLst>
              <a:ext uri="{FF2B5EF4-FFF2-40B4-BE49-F238E27FC236}">
                <a16:creationId xmlns:a16="http://schemas.microsoft.com/office/drawing/2014/main" id="{6EEAA3D4-A691-C941-A385-18BDAA5839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0C29EF-BCEF-1844-A175-880E73E051FA}" type="slidenum">
              <a:rPr lang="en-US" altLang="en-US" smtClean="0"/>
              <a:pPr>
                <a:spcBef>
                  <a:spcPct val="0"/>
                </a:spcBef>
              </a:pPr>
              <a:t>30</a:t>
            </a:fld>
            <a:endParaRPr lang="en-US" altLang="en-US"/>
          </a:p>
        </p:txBody>
      </p:sp>
    </p:spTree>
    <p:extLst>
      <p:ext uri="{BB962C8B-B14F-4D97-AF65-F5344CB8AC3E}">
        <p14:creationId xmlns:p14="http://schemas.microsoft.com/office/powerpoint/2010/main" val="263500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6C16ABBB-40BD-EF44-8554-53B0531747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1D46EFFB-2FCE-D34F-A4B2-01D6DA6272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1" name="Slide Number Placeholder 3">
            <a:extLst>
              <a:ext uri="{FF2B5EF4-FFF2-40B4-BE49-F238E27FC236}">
                <a16:creationId xmlns:a16="http://schemas.microsoft.com/office/drawing/2014/main" id="{F78F8ED5-9F9A-3D41-BA87-AC22A5C330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0815FD-4A39-C546-B13B-3CABB1AF9480}"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4243629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C6771B41-1B1C-1B4D-9734-F2C42A94C8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E56444B-F22F-1345-855D-1AAF6887C096}" type="slidenum">
              <a:rPr lang="en-US" altLang="en-US" smtClean="0"/>
              <a:pPr>
                <a:spcBef>
                  <a:spcPct val="0"/>
                </a:spcBef>
              </a:pPr>
              <a:t>31</a:t>
            </a:fld>
            <a:endParaRPr lang="en-US" altLang="en-US"/>
          </a:p>
        </p:txBody>
      </p:sp>
      <p:sp>
        <p:nvSpPr>
          <p:cNvPr id="46082" name="Rectangle 2">
            <a:extLst>
              <a:ext uri="{FF2B5EF4-FFF2-40B4-BE49-F238E27FC236}">
                <a16:creationId xmlns:a16="http://schemas.microsoft.com/office/drawing/2014/main" id="{D9B1D624-B60F-BD43-8561-069B0DF0CB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83BD0B3D-9D84-224B-8223-0F9C8E1954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3-13 </a:t>
            </a:r>
            <a:r>
              <a:rPr lang="en-US" altLang="en-US"/>
              <a:t>Conventions commonly encountered in human pedigrees.</a:t>
            </a:r>
            <a:endParaRPr lang="en-GB" altLang="en-US"/>
          </a:p>
        </p:txBody>
      </p:sp>
    </p:spTree>
    <p:extLst>
      <p:ext uri="{BB962C8B-B14F-4D97-AF65-F5344CB8AC3E}">
        <p14:creationId xmlns:p14="http://schemas.microsoft.com/office/powerpoint/2010/main" val="2555813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5782C3B-FEF2-BC40-86C4-D8D255EFEE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110BA1CE-7FE8-B14A-A932-A0B0B8E487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1" name="Slide Number Placeholder 3">
            <a:extLst>
              <a:ext uri="{FF2B5EF4-FFF2-40B4-BE49-F238E27FC236}">
                <a16:creationId xmlns:a16="http://schemas.microsoft.com/office/drawing/2014/main" id="{D7152AF5-508C-6748-AA91-23C326A9E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FEB81D4-0920-3A4B-9D03-F2C872E5A73F}" type="slidenum">
              <a:rPr lang="en-US" altLang="en-US" smtClean="0"/>
              <a:pPr>
                <a:spcBef>
                  <a:spcPct val="0"/>
                </a:spcBef>
              </a:pPr>
              <a:t>32</a:t>
            </a:fld>
            <a:endParaRPr lang="en-US" altLang="en-US"/>
          </a:p>
        </p:txBody>
      </p:sp>
    </p:spTree>
    <p:extLst>
      <p:ext uri="{BB962C8B-B14F-4D97-AF65-F5344CB8AC3E}">
        <p14:creationId xmlns:p14="http://schemas.microsoft.com/office/powerpoint/2010/main" val="2141607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B35339E0-8126-EB4A-BF6D-284ABD1688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A8DF0ABF-1175-8E40-A1D8-4508F4B30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79" name="Slide Number Placeholder 3">
            <a:extLst>
              <a:ext uri="{FF2B5EF4-FFF2-40B4-BE49-F238E27FC236}">
                <a16:creationId xmlns:a16="http://schemas.microsoft.com/office/drawing/2014/main" id="{D0A550E2-BDBE-BC41-BFB9-84D16EE29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D34DA32-E2A2-924B-B4F2-87A239E81E04}" type="slidenum">
              <a:rPr lang="en-US" altLang="en-US" smtClean="0"/>
              <a:pPr>
                <a:spcBef>
                  <a:spcPct val="0"/>
                </a:spcBef>
              </a:pPr>
              <a:t>33</a:t>
            </a:fld>
            <a:endParaRPr lang="en-US" altLang="en-US"/>
          </a:p>
        </p:txBody>
      </p:sp>
    </p:spTree>
    <p:extLst>
      <p:ext uri="{BB962C8B-B14F-4D97-AF65-F5344CB8AC3E}">
        <p14:creationId xmlns:p14="http://schemas.microsoft.com/office/powerpoint/2010/main" val="305272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C33B26D5-6606-D445-9111-5B4CFF9CF9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7B8B7D0C-632B-C949-AFDB-064D717718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7" name="Slide Number Placeholder 3">
            <a:extLst>
              <a:ext uri="{FF2B5EF4-FFF2-40B4-BE49-F238E27FC236}">
                <a16:creationId xmlns:a16="http://schemas.microsoft.com/office/drawing/2014/main" id="{0D0F66AF-D26D-874D-88DB-2C87D3AA4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D14E40-AE7D-9544-ABB0-AFAA02334A9A}" type="slidenum">
              <a:rPr lang="en-US" altLang="en-US" smtClean="0"/>
              <a:pPr>
                <a:spcBef>
                  <a:spcPct val="0"/>
                </a:spcBef>
              </a:pPr>
              <a:t>34</a:t>
            </a:fld>
            <a:endParaRPr lang="en-US" altLang="en-US"/>
          </a:p>
        </p:txBody>
      </p:sp>
    </p:spTree>
    <p:extLst>
      <p:ext uri="{BB962C8B-B14F-4D97-AF65-F5344CB8AC3E}">
        <p14:creationId xmlns:p14="http://schemas.microsoft.com/office/powerpoint/2010/main" val="1362871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2256C54F-0EC3-5744-825B-F3F168389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E09BAE9A-96D2-1142-A7B4-7BA9BE8717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5" name="Slide Number Placeholder 3">
            <a:extLst>
              <a:ext uri="{FF2B5EF4-FFF2-40B4-BE49-F238E27FC236}">
                <a16:creationId xmlns:a16="http://schemas.microsoft.com/office/drawing/2014/main" id="{AAE0AE33-66D3-9246-86B8-49B9DBC858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B84E9B1-3CE0-7348-94BF-5042FD6C6B52}"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516686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9A1F8A0D-72A2-B544-9100-FA9F475E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5B26B15D-0904-6E49-A616-F4E0934EFF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3" name="Slide Number Placeholder 3">
            <a:extLst>
              <a:ext uri="{FF2B5EF4-FFF2-40B4-BE49-F238E27FC236}">
                <a16:creationId xmlns:a16="http://schemas.microsoft.com/office/drawing/2014/main" id="{8FB87B2D-7DF5-7A44-84F0-9680C14F15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F254B4A-C9C3-D840-8A91-00C82E9C4F3B}" type="slidenum">
              <a:rPr lang="en-US" altLang="en-US" smtClean="0"/>
              <a:pPr>
                <a:spcBef>
                  <a:spcPct val="0"/>
                </a:spcBef>
              </a:pPr>
              <a:t>36</a:t>
            </a:fld>
            <a:endParaRPr lang="en-US" altLang="en-US"/>
          </a:p>
        </p:txBody>
      </p:sp>
    </p:spTree>
    <p:extLst>
      <p:ext uri="{BB962C8B-B14F-4D97-AF65-F5344CB8AC3E}">
        <p14:creationId xmlns:p14="http://schemas.microsoft.com/office/powerpoint/2010/main" val="476596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BDC3CB5F-7066-CC4D-9025-D9A1E4968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CCFB4759-BD11-634F-AD15-0B17EDE453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1" name="Slide Number Placeholder 3">
            <a:extLst>
              <a:ext uri="{FF2B5EF4-FFF2-40B4-BE49-F238E27FC236}">
                <a16:creationId xmlns:a16="http://schemas.microsoft.com/office/drawing/2014/main" id="{FE37207F-040B-F149-BFEF-44AB7A6C6B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A68704-93F6-A44D-A78B-CB1B0F9AD0F2}" type="slidenum">
              <a:rPr lang="en-US" altLang="en-US" smtClean="0"/>
              <a:pPr>
                <a:spcBef>
                  <a:spcPct val="0"/>
                </a:spcBef>
              </a:pPr>
              <a:t>37</a:t>
            </a:fld>
            <a:endParaRPr lang="en-US" altLang="en-US"/>
          </a:p>
        </p:txBody>
      </p:sp>
    </p:spTree>
    <p:extLst>
      <p:ext uri="{BB962C8B-B14F-4D97-AF65-F5344CB8AC3E}">
        <p14:creationId xmlns:p14="http://schemas.microsoft.com/office/powerpoint/2010/main" val="1491502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CFFF516-D07A-8449-900F-B9C5CE4345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59D87433-9453-1940-80B6-6664833710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1" name="Slide Number Placeholder 3">
            <a:extLst>
              <a:ext uri="{FF2B5EF4-FFF2-40B4-BE49-F238E27FC236}">
                <a16:creationId xmlns:a16="http://schemas.microsoft.com/office/drawing/2014/main" id="{0FB4B262-C6AF-8543-BF8E-73201BBD8B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819885-0C81-D844-8179-AA0D45B664BF}" type="slidenum">
              <a:rPr lang="en-US" altLang="en-US" smtClean="0"/>
              <a:pPr>
                <a:spcBef>
                  <a:spcPct val="0"/>
                </a:spcBef>
              </a:pPr>
              <a:t>41</a:t>
            </a:fld>
            <a:endParaRPr lang="en-US" altLang="en-US"/>
          </a:p>
        </p:txBody>
      </p:sp>
    </p:spTree>
    <p:extLst>
      <p:ext uri="{BB962C8B-B14F-4D97-AF65-F5344CB8AC3E}">
        <p14:creationId xmlns:p14="http://schemas.microsoft.com/office/powerpoint/2010/main" val="62250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66429589-180A-414D-BC91-BFEE5F8D60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A4D9E244-9683-4B45-A846-26F9D4F005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39" name="Slide Number Placeholder 3">
            <a:extLst>
              <a:ext uri="{FF2B5EF4-FFF2-40B4-BE49-F238E27FC236}">
                <a16:creationId xmlns:a16="http://schemas.microsoft.com/office/drawing/2014/main" id="{39A41E89-F47F-4C4B-8394-6E7D36EA8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22647B9-CF60-E84B-9BEA-8015E0A75B3D}"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73045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2A498CC7-7CFF-2447-82A5-162EE9C21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44D50389-5550-0945-AD45-2E9067B63E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7" name="Slide Number Placeholder 3">
            <a:extLst>
              <a:ext uri="{FF2B5EF4-FFF2-40B4-BE49-F238E27FC236}">
                <a16:creationId xmlns:a16="http://schemas.microsoft.com/office/drawing/2014/main" id="{810B6465-2C95-1540-B46F-8E39D6B05B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78CBEE-0072-FA4E-97D1-7DA99A160EE6}"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70697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985E8FE4-0590-A14B-9DE0-1E921360EC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42A51D1F-8191-C242-9EE3-8E62E1EE24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5" name="Slide Number Placeholder 3">
            <a:extLst>
              <a:ext uri="{FF2B5EF4-FFF2-40B4-BE49-F238E27FC236}">
                <a16:creationId xmlns:a16="http://schemas.microsoft.com/office/drawing/2014/main" id="{35A026C5-C217-BE45-9A2F-F4E0B6194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1C962D-ACCD-A94B-9D9D-6F918791F3C6}"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27231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A161489C-98E2-BA48-8C0D-6A588F52B6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B5813E6-BBAB-0C44-B66F-FDAB633636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3" name="Slide Number Placeholder 3">
            <a:extLst>
              <a:ext uri="{FF2B5EF4-FFF2-40B4-BE49-F238E27FC236}">
                <a16:creationId xmlns:a16="http://schemas.microsoft.com/office/drawing/2014/main" id="{C56F78DB-4ED7-A74E-8203-176B43E55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B4F1A8-7F0A-1D40-A45E-AB04713920E3}"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302047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6A966EDF-ED35-7749-A5C1-2AF62AA48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6C252A3F-86FF-644B-8079-61098DC0FC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1" name="Slide Number Placeholder 3">
            <a:extLst>
              <a:ext uri="{FF2B5EF4-FFF2-40B4-BE49-F238E27FC236}">
                <a16:creationId xmlns:a16="http://schemas.microsoft.com/office/drawing/2014/main" id="{BE1B39E9-A838-2F4B-A248-17AF2EBBE3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6488BC-B387-DF4C-B095-B1F25E722E9B}"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69617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D40BD00A-E079-E849-A731-3E4082ECE5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D40130A8-7EA5-FF45-BD69-CF1BB7293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3" name="Slide Number Placeholder 3">
            <a:extLst>
              <a:ext uri="{FF2B5EF4-FFF2-40B4-BE49-F238E27FC236}">
                <a16:creationId xmlns:a16="http://schemas.microsoft.com/office/drawing/2014/main" id="{995A8F06-9083-A942-B6B4-83DC5CEAE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350877-C71F-F249-9FC8-A36DC764EFEE}"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71899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8FDF71AC-09D4-BA41-BE9D-A0848E0D5F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4DBE99A-1698-D245-92E9-F39769085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1" name="Slide Number Placeholder 3">
            <a:extLst>
              <a:ext uri="{FF2B5EF4-FFF2-40B4-BE49-F238E27FC236}">
                <a16:creationId xmlns:a16="http://schemas.microsoft.com/office/drawing/2014/main" id="{BCE06C06-87B7-484E-9E67-A7C42F910B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D92005-9F85-4943-9CE4-BFD5CF7D6318}"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45797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10/1/19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10/1/19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10/1/19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10/1/19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10/1/19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10/1/19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10/1/19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10/1/19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10/1/19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10/1/19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10/1/19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10/1/19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13</a:t>
            </a:r>
            <a:br>
              <a:rPr lang="en-US" altLang="en-US" dirty="0"/>
            </a:br>
            <a:r>
              <a:rPr lang="en-US" altLang="en-US" dirty="0">
                <a:ea typeface="MS PGothic"/>
              </a:rPr>
              <a:t>October 2,2019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marL="457200" lvl="1" indent="0">
              <a:buNone/>
              <a:defRPr/>
            </a:pPr>
            <a:r>
              <a:rPr lang="en-US" dirty="0">
                <a:ea typeface="MS PGothic" charset="0"/>
              </a:rPr>
              <a:t>Lab 4-–analysis of corn data—linked to website. Be sure to bring your data with you! (One 1pm group needs to enter data on the Swain computer, if possible).</a:t>
            </a:r>
          </a:p>
          <a:p>
            <a:pPr marL="457200" lvl="1" indent="0">
              <a:buNone/>
              <a:defRPr/>
            </a:pPr>
            <a:endParaRPr lang="en-US" dirty="0">
              <a:ea typeface="MS PGothic" charset="0"/>
            </a:endParaRPr>
          </a:p>
          <a:p>
            <a:pPr marL="457200" lvl="1" indent="0">
              <a:buNone/>
              <a:defRPr/>
            </a:pPr>
            <a:r>
              <a:rPr lang="en-US" dirty="0">
                <a:ea typeface="MS PGothic" charset="0"/>
              </a:rPr>
              <a:t>You should know most of what you need to do after today’s lecture!  </a:t>
            </a: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A4B68DF0-8381-0B4E-8AC5-603BEEC68BDB}"/>
              </a:ext>
            </a:extLst>
          </p:cNvPr>
          <p:cNvSpPr>
            <a:spLocks noGrp="1"/>
          </p:cNvSpPr>
          <p:nvPr>
            <p:ph type="title"/>
          </p:nvPr>
        </p:nvSpPr>
        <p:spPr/>
        <p:txBody>
          <a:bodyPr/>
          <a:lstStyle/>
          <a:p>
            <a:br>
              <a:rPr lang="en-US" altLang="en-US"/>
            </a:br>
            <a:r>
              <a:rPr lang="en-US" altLang="en-US"/>
              <a:t>Null Hypothesis (H</a:t>
            </a:r>
            <a:r>
              <a:rPr lang="en-US" altLang="en-US" baseline="-25000"/>
              <a:t>0</a:t>
            </a:r>
            <a:r>
              <a:rPr lang="en-US" altLang="en-US"/>
              <a:t>)</a:t>
            </a:r>
            <a:br>
              <a:rPr lang="en-US" altLang="en-US"/>
            </a:br>
            <a:r>
              <a:rPr lang="en-US" altLang="en-US" sz="3600" b="1" i="1" u="sng"/>
              <a:t>  </a:t>
            </a:r>
            <a:br>
              <a:rPr lang="en-US" altLang="en-US" sz="3600" b="1" i="1" u="sng"/>
            </a:br>
            <a:endParaRPr lang="en-US" altLang="en-US" sz="3600"/>
          </a:p>
        </p:txBody>
      </p:sp>
      <p:sp>
        <p:nvSpPr>
          <p:cNvPr id="72706" name="Content Placeholder 2">
            <a:extLst>
              <a:ext uri="{FF2B5EF4-FFF2-40B4-BE49-F238E27FC236}">
                <a16:creationId xmlns:a16="http://schemas.microsoft.com/office/drawing/2014/main" id="{5EA932E0-FA8E-BE46-BE8F-1B1ADCA86B07}"/>
              </a:ext>
            </a:extLst>
          </p:cNvPr>
          <p:cNvSpPr>
            <a:spLocks noGrp="1"/>
          </p:cNvSpPr>
          <p:nvPr>
            <p:ph idx="1"/>
          </p:nvPr>
        </p:nvSpPr>
        <p:spPr>
          <a:xfrm>
            <a:off x="457200" y="1600200"/>
            <a:ext cx="8229600" cy="5105400"/>
          </a:xfrm>
        </p:spPr>
        <p:txBody>
          <a:bodyPr/>
          <a:lstStyle/>
          <a:p>
            <a:r>
              <a:rPr lang="ja-JP" altLang="en-US" i="1"/>
              <a:t>“</a:t>
            </a:r>
            <a:r>
              <a:rPr lang="en-US" altLang="ja-JP" i="1"/>
              <a:t>There is no real difference between the measured values/ratio etc. and the expected values/ratio etc.  Any apparent difference can be attributed to chance alone.</a:t>
            </a:r>
            <a:r>
              <a:rPr lang="ja-JP" altLang="en-US" i="1"/>
              <a:t>”</a:t>
            </a:r>
            <a:endParaRPr lang="en-US" altLang="ja-JP" i="1"/>
          </a:p>
          <a:p>
            <a:endParaRPr lang="en-US" altLang="en-US" i="1"/>
          </a:p>
          <a:p>
            <a:endParaRPr lang="en-US" altLang="en-US" i="1"/>
          </a:p>
          <a:p>
            <a:endParaRPr lang="en-US" altLang="en-US" i="1"/>
          </a:p>
          <a:p>
            <a:endParaRPr lang="en-US" altLang="en-US" i="1"/>
          </a:p>
          <a:p>
            <a:r>
              <a:rPr lang="en-US" altLang="en-US" b="1" i="1" u="sng"/>
              <a:t>Memorize and understand this!</a:t>
            </a:r>
            <a:endParaRPr lang="en-US" altLang="en-US" b="1" i="1"/>
          </a:p>
        </p:txBody>
      </p:sp>
    </p:spTree>
    <p:extLst>
      <p:ext uri="{BB962C8B-B14F-4D97-AF65-F5344CB8AC3E}">
        <p14:creationId xmlns:p14="http://schemas.microsoft.com/office/powerpoint/2010/main" val="102276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469EBAFE-1658-0549-BD4E-3CE88A0924AD}"/>
              </a:ext>
            </a:extLst>
          </p:cNvPr>
          <p:cNvSpPr>
            <a:spLocks noGrp="1"/>
          </p:cNvSpPr>
          <p:nvPr>
            <p:ph type="title"/>
          </p:nvPr>
        </p:nvSpPr>
        <p:spPr/>
        <p:txBody>
          <a:bodyPr/>
          <a:lstStyle/>
          <a:p>
            <a:r>
              <a:rPr lang="en-US" altLang="en-US"/>
              <a:t>It’s the ultimate humble hypothesis! </a:t>
            </a:r>
          </a:p>
        </p:txBody>
      </p:sp>
      <p:sp>
        <p:nvSpPr>
          <p:cNvPr id="74754" name="Content Placeholder 2">
            <a:extLst>
              <a:ext uri="{FF2B5EF4-FFF2-40B4-BE49-F238E27FC236}">
                <a16:creationId xmlns:a16="http://schemas.microsoft.com/office/drawing/2014/main" id="{F7CC2E8B-1BBE-C747-A7C7-40B8E898BFCE}"/>
              </a:ext>
            </a:extLst>
          </p:cNvPr>
          <p:cNvSpPr>
            <a:spLocks noGrp="1"/>
          </p:cNvSpPr>
          <p:nvPr>
            <p:ph idx="1"/>
          </p:nvPr>
        </p:nvSpPr>
        <p:spPr/>
        <p:txBody>
          <a:bodyPr/>
          <a:lstStyle/>
          <a:p>
            <a:r>
              <a:rPr lang="en-US" altLang="en-US"/>
              <a:t>Scientists/analysts don</a:t>
            </a:r>
            <a:r>
              <a:rPr lang="fr-FR" altLang="en-US"/>
              <a:t>’</a:t>
            </a:r>
            <a:r>
              <a:rPr lang="en-US" altLang="ja-JP"/>
              <a:t>t want to be mislead.  By starting with the possibility of </a:t>
            </a:r>
            <a:r>
              <a:rPr lang="en-US" altLang="en-US"/>
              <a:t>“</a:t>
            </a:r>
            <a:r>
              <a:rPr lang="en-US" altLang="ja-JP"/>
              <a:t>just chance</a:t>
            </a:r>
            <a:r>
              <a:rPr lang="en-US" altLang="en-US"/>
              <a:t>”</a:t>
            </a:r>
            <a:r>
              <a:rPr lang="en-US" altLang="ja-JP"/>
              <a:t> as an explanation/hypothesis, they don</a:t>
            </a:r>
            <a:r>
              <a:rPr lang="en-US" altLang="en-US"/>
              <a:t>’</a:t>
            </a:r>
            <a:r>
              <a:rPr lang="en-US" altLang="ja-JP"/>
              <a:t>t waste time pursuing data that doesn</a:t>
            </a:r>
            <a:r>
              <a:rPr lang="en-US" altLang="en-US"/>
              <a:t>’</a:t>
            </a:r>
            <a:r>
              <a:rPr lang="en-US" altLang="ja-JP"/>
              <a:t>t quite fit expectations.</a:t>
            </a:r>
          </a:p>
          <a:p>
            <a:r>
              <a:rPr lang="en-US" altLang="en-US"/>
              <a:t>But when statistics tell us to reject this hypothesis, we may have something new to discover/explain. </a:t>
            </a:r>
          </a:p>
          <a:p>
            <a:endParaRPr lang="en-US" altLang="en-US"/>
          </a:p>
          <a:p>
            <a:endParaRPr lang="en-US" altLang="en-US"/>
          </a:p>
          <a:p>
            <a:endParaRPr lang="en-US" altLang="en-US"/>
          </a:p>
        </p:txBody>
      </p:sp>
    </p:spTree>
    <p:extLst>
      <p:ext uri="{BB962C8B-B14F-4D97-AF65-F5344CB8AC3E}">
        <p14:creationId xmlns:p14="http://schemas.microsoft.com/office/powerpoint/2010/main" val="11461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C480BA01-E899-BB44-B43A-9DF5C29673F9}"/>
              </a:ext>
            </a:extLst>
          </p:cNvPr>
          <p:cNvSpPr>
            <a:spLocks noGrp="1"/>
          </p:cNvSpPr>
          <p:nvPr>
            <p:ph type="title"/>
          </p:nvPr>
        </p:nvSpPr>
        <p:spPr/>
        <p:txBody>
          <a:bodyPr/>
          <a:lstStyle/>
          <a:p>
            <a:r>
              <a:rPr lang="en-US" altLang="en-US"/>
              <a:t>Chi-square</a:t>
            </a:r>
          </a:p>
        </p:txBody>
      </p:sp>
      <p:sp>
        <p:nvSpPr>
          <p:cNvPr id="75778" name="Content Placeholder 2">
            <a:extLst>
              <a:ext uri="{FF2B5EF4-FFF2-40B4-BE49-F238E27FC236}">
                <a16:creationId xmlns:a16="http://schemas.microsoft.com/office/drawing/2014/main" id="{02E553D6-B6D2-134A-9B29-22A15274F19C}"/>
              </a:ext>
            </a:extLst>
          </p:cNvPr>
          <p:cNvSpPr>
            <a:spLocks noGrp="1"/>
          </p:cNvSpPr>
          <p:nvPr>
            <p:ph idx="1"/>
          </p:nvPr>
        </p:nvSpPr>
        <p:spPr/>
        <p:txBody>
          <a:bodyPr/>
          <a:lstStyle/>
          <a:p>
            <a:r>
              <a:rPr lang="en-US" altLang="en-US"/>
              <a:t>Chi-square (X</a:t>
            </a:r>
            <a:r>
              <a:rPr lang="en-US" altLang="en-US" baseline="30000"/>
              <a:t>2</a:t>
            </a:r>
            <a:r>
              <a:rPr lang="en-US" altLang="en-US"/>
              <a:t>) analysis helps us decide whether deviation in expected and observed values are reasonably attributed to chance.</a:t>
            </a:r>
          </a:p>
          <a:p>
            <a:endParaRPr lang="en-US" altLang="en-US"/>
          </a:p>
          <a:p>
            <a:r>
              <a:rPr lang="en-US" altLang="en-US"/>
              <a:t>Or</a:t>
            </a:r>
            <a:r>
              <a:rPr lang="is-IS" altLang="en-US"/>
              <a:t>…if the deviation is so great that the reason is something more interesting than chance.</a:t>
            </a:r>
            <a:endParaRPr lang="en-US" altLang="en-US"/>
          </a:p>
          <a:p>
            <a:endParaRPr lang="en-US" altLang="en-US"/>
          </a:p>
          <a:p>
            <a:endParaRPr lang="en-US" altLang="en-US"/>
          </a:p>
        </p:txBody>
      </p:sp>
    </p:spTree>
    <p:extLst>
      <p:ext uri="{BB962C8B-B14F-4D97-AF65-F5344CB8AC3E}">
        <p14:creationId xmlns:p14="http://schemas.microsoft.com/office/powerpoint/2010/main" val="315311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2BFCD4BC-1653-C440-B027-2A140D18F70D}"/>
              </a:ext>
            </a:extLst>
          </p:cNvPr>
          <p:cNvSpPr>
            <a:spLocks noGrp="1"/>
          </p:cNvSpPr>
          <p:nvPr>
            <p:ph type="title"/>
          </p:nvPr>
        </p:nvSpPr>
        <p:spPr/>
        <p:txBody>
          <a:bodyPr/>
          <a:lstStyle/>
          <a:p>
            <a:pPr algn="l"/>
            <a:r>
              <a:rPr lang="en-US" altLang="en-US"/>
              <a:t>In X</a:t>
            </a:r>
            <a:r>
              <a:rPr lang="en-US" altLang="en-US" baseline="30000"/>
              <a:t>2 </a:t>
            </a:r>
            <a:r>
              <a:rPr lang="en-US" altLang="en-US"/>
              <a:t>analysis, one of two results are possible.</a:t>
            </a:r>
            <a:endParaRPr lang="en-US" altLang="en-US" baseline="30000"/>
          </a:p>
        </p:txBody>
      </p:sp>
      <p:sp>
        <p:nvSpPr>
          <p:cNvPr id="77826" name="Content Placeholder 2">
            <a:extLst>
              <a:ext uri="{FF2B5EF4-FFF2-40B4-BE49-F238E27FC236}">
                <a16:creationId xmlns:a16="http://schemas.microsoft.com/office/drawing/2014/main" id="{029B030F-54E5-5E41-B5F5-167A02208754}"/>
              </a:ext>
            </a:extLst>
          </p:cNvPr>
          <p:cNvSpPr>
            <a:spLocks noGrp="1"/>
          </p:cNvSpPr>
          <p:nvPr>
            <p:ph idx="1"/>
          </p:nvPr>
        </p:nvSpPr>
        <p:spPr/>
        <p:txBody>
          <a:bodyPr/>
          <a:lstStyle/>
          <a:p>
            <a:pPr marL="514350" lvl="2" indent="-514350">
              <a:buFont typeface="Arial" panose="020B0604020202020204" pitchFamily="34" charset="0"/>
              <a:buAutoNum type="arabicPeriod"/>
            </a:pPr>
            <a:r>
              <a:rPr lang="en-US" altLang="en-US" sz="3200" b="1"/>
              <a:t>Reject the null hypothesis</a:t>
            </a:r>
          </a:p>
          <a:p>
            <a:pPr marL="514350" lvl="2" indent="-514350">
              <a:buFont typeface="Arial" panose="020B0604020202020204" pitchFamily="34" charset="0"/>
              <a:buNone/>
            </a:pPr>
            <a:r>
              <a:rPr lang="en-US" altLang="en-US"/>
              <a:t>	Indicates the deviation in expected and observed values is too great to be attributed to chance alone (</a:t>
            </a:r>
            <a:r>
              <a:rPr lang="en-US" altLang="en-US">
                <a:solidFill>
                  <a:srgbClr val="FF0000"/>
                </a:solidFill>
              </a:rPr>
              <a:t>look for alternative explanations)</a:t>
            </a:r>
          </a:p>
          <a:p>
            <a:pPr marL="514350" indent="-514350">
              <a:buFont typeface="Arial" panose="020B0604020202020204" pitchFamily="34" charset="0"/>
              <a:buAutoNum type="arabicPeriod"/>
            </a:pPr>
            <a:endParaRPr lang="en-US" altLang="en-US"/>
          </a:p>
          <a:p>
            <a:pPr marL="514350" indent="-514350">
              <a:buFont typeface="Arial" panose="020B0604020202020204" pitchFamily="34" charset="0"/>
              <a:buNone/>
            </a:pPr>
            <a:r>
              <a:rPr lang="en-US" altLang="en-US" b="1"/>
              <a:t>2.  Fail to reject the null hypothesis</a:t>
            </a:r>
          </a:p>
          <a:p>
            <a:pPr marL="514350" lvl="2" indent="-514350">
              <a:buFont typeface="Arial" panose="020B0604020202020204" pitchFamily="34" charset="0"/>
              <a:buNone/>
            </a:pPr>
            <a:r>
              <a:rPr lang="en-US" altLang="en-US"/>
              <a:t>	Indicates the deviation in expected and observed values can reasonably be attributed to chance alone.  If you have an expected outcome, your data shows reasonable difference from theoretical outcomes.</a:t>
            </a:r>
          </a:p>
          <a:p>
            <a:pPr marL="514350" lvl="2" indent="-514350">
              <a:buFont typeface="Arial" panose="020B0604020202020204" pitchFamily="34" charset="0"/>
              <a:buNone/>
            </a:pPr>
            <a:endParaRPr lang="en-US" altLang="en-US"/>
          </a:p>
        </p:txBody>
      </p:sp>
    </p:spTree>
    <p:extLst>
      <p:ext uri="{BB962C8B-B14F-4D97-AF65-F5344CB8AC3E}">
        <p14:creationId xmlns:p14="http://schemas.microsoft.com/office/powerpoint/2010/main" val="268221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837130A7-3EF3-8749-BDE0-54CF10B77739}"/>
              </a:ext>
            </a:extLst>
          </p:cNvPr>
          <p:cNvSpPr>
            <a:spLocks noGrp="1"/>
          </p:cNvSpPr>
          <p:nvPr>
            <p:ph type="title"/>
          </p:nvPr>
        </p:nvSpPr>
        <p:spPr/>
        <p:txBody>
          <a:bodyPr/>
          <a:lstStyle/>
          <a:p>
            <a:r>
              <a:rPr lang="en-US" altLang="en-US"/>
              <a:t>X</a:t>
            </a:r>
            <a:r>
              <a:rPr lang="en-US" altLang="en-US" baseline="30000"/>
              <a:t>2</a:t>
            </a:r>
            <a:r>
              <a:rPr lang="en-US" altLang="en-US"/>
              <a:t> analysis</a:t>
            </a:r>
          </a:p>
        </p:txBody>
      </p:sp>
      <p:sp>
        <p:nvSpPr>
          <p:cNvPr id="43010" name="Content Placeholder 2">
            <a:extLst>
              <a:ext uri="{FF2B5EF4-FFF2-40B4-BE49-F238E27FC236}">
                <a16:creationId xmlns:a16="http://schemas.microsoft.com/office/drawing/2014/main" id="{A1CC1464-3980-B14B-840B-46BFBDF61267}"/>
              </a:ext>
            </a:extLst>
          </p:cNvPr>
          <p:cNvSpPr>
            <a:spLocks noGrp="1"/>
          </p:cNvSpPr>
          <p:nvPr>
            <p:ph idx="1"/>
          </p:nvPr>
        </p:nvSpPr>
        <p:spPr/>
        <p:txBody>
          <a:bodyPr/>
          <a:lstStyle/>
          <a:p>
            <a:r>
              <a:rPr lang="en-US" altLang="en-US"/>
              <a:t>X</a:t>
            </a:r>
            <a:r>
              <a:rPr lang="en-US" altLang="en-US" baseline="30000"/>
              <a:t>2</a:t>
            </a:r>
            <a:r>
              <a:rPr lang="en-US" altLang="en-US"/>
              <a:t>= </a:t>
            </a:r>
            <a:r>
              <a:rPr lang="en-US" altLang="en-US">
                <a:latin typeface="Symbol" pitchFamily="2" charset="2"/>
              </a:rPr>
              <a:t>E</a:t>
            </a:r>
            <a:r>
              <a:rPr lang="en-US" altLang="en-US"/>
              <a:t> </a:t>
            </a:r>
            <a:r>
              <a:rPr lang="en-US" altLang="en-US" u="sng"/>
              <a:t>(</a:t>
            </a:r>
            <a:r>
              <a:rPr lang="en-US" altLang="en-US" u="sng">
                <a:solidFill>
                  <a:srgbClr val="FF0000"/>
                </a:solidFill>
              </a:rPr>
              <a:t>o</a:t>
            </a:r>
            <a:r>
              <a:rPr lang="en-US" altLang="en-US" u="sng"/>
              <a:t>-</a:t>
            </a:r>
            <a:r>
              <a:rPr lang="en-US" altLang="en-US" u="sng">
                <a:solidFill>
                  <a:srgbClr val="FF0000"/>
                </a:solidFill>
              </a:rPr>
              <a:t>e</a:t>
            </a:r>
            <a:r>
              <a:rPr lang="en-US" altLang="en-US" u="sng"/>
              <a:t>)</a:t>
            </a:r>
            <a:r>
              <a:rPr lang="en-US" altLang="en-US" u="sng" baseline="30000"/>
              <a:t>2</a:t>
            </a:r>
            <a:r>
              <a:rPr lang="en-US" altLang="en-US" baseline="30000"/>
              <a:t>	</a:t>
            </a:r>
            <a:endParaRPr lang="en-US" altLang="en-US" u="sng" baseline="30000"/>
          </a:p>
          <a:p>
            <a:pPr>
              <a:buFont typeface="Arial" panose="020B0604020202020204" pitchFamily="34" charset="0"/>
              <a:buNone/>
            </a:pPr>
            <a:r>
              <a:rPr lang="en-US" altLang="en-US" baseline="30000"/>
              <a:t>	</a:t>
            </a:r>
            <a:r>
              <a:rPr lang="en-US" altLang="en-US"/>
              <a:t>   	       </a:t>
            </a:r>
            <a:r>
              <a:rPr lang="en-US" altLang="en-US">
                <a:solidFill>
                  <a:srgbClr val="FF0000"/>
                </a:solidFill>
              </a:rPr>
              <a:t>e</a:t>
            </a:r>
            <a:r>
              <a:rPr lang="en-US" altLang="en-US"/>
              <a:t>	</a:t>
            </a:r>
          </a:p>
          <a:p>
            <a:pPr>
              <a:buFont typeface="Arial" panose="020B0604020202020204" pitchFamily="34" charset="0"/>
              <a:buNone/>
            </a:pPr>
            <a:r>
              <a:rPr lang="en-US" altLang="en-US"/>
              <a:t>	X</a:t>
            </a:r>
            <a:r>
              <a:rPr lang="en-US" altLang="en-US" baseline="30000"/>
              <a:t>2</a:t>
            </a:r>
            <a:r>
              <a:rPr lang="en-US" altLang="en-US"/>
              <a:t>= </a:t>
            </a:r>
            <a:r>
              <a:rPr lang="en-US" altLang="en-US" i="1"/>
              <a:t>the sum of the difference of </a:t>
            </a:r>
            <a:r>
              <a:rPr lang="en-US" altLang="en-US" i="1">
                <a:solidFill>
                  <a:srgbClr val="FF0000"/>
                </a:solidFill>
              </a:rPr>
              <a:t>o</a:t>
            </a:r>
            <a:r>
              <a:rPr lang="en-US" altLang="en-US" i="1"/>
              <a:t>bserved and </a:t>
            </a:r>
            <a:r>
              <a:rPr lang="en-US" altLang="en-US" i="1">
                <a:solidFill>
                  <a:srgbClr val="FF0000"/>
                </a:solidFill>
              </a:rPr>
              <a:t>e</a:t>
            </a:r>
            <a:r>
              <a:rPr lang="en-US" altLang="en-US" i="1"/>
              <a:t>xpected values, squared, divided by the expected value.</a:t>
            </a:r>
          </a:p>
          <a:p>
            <a:pPr>
              <a:buFont typeface="Arial" panose="020B0604020202020204" pitchFamily="34" charset="0"/>
              <a:buNone/>
            </a:pPr>
            <a:endParaRPr lang="en-US" altLang="en-US"/>
          </a:p>
          <a:p>
            <a:pPr>
              <a:buFont typeface="Arial" panose="020B0604020202020204" pitchFamily="34" charset="0"/>
              <a:buNone/>
            </a:pPr>
            <a:r>
              <a:rPr lang="en-US" altLang="en-US" b="1"/>
              <a:t>Let</a:t>
            </a:r>
            <a:r>
              <a:rPr lang="ja-JP" altLang="en-US" b="1"/>
              <a:t>’</a:t>
            </a:r>
            <a:r>
              <a:rPr lang="en-US" altLang="ja-JP" b="1"/>
              <a:t>s plug in Mendel</a:t>
            </a:r>
            <a:r>
              <a:rPr lang="ja-JP" altLang="en-US" b="1"/>
              <a:t>’</a:t>
            </a:r>
            <a:r>
              <a:rPr lang="en-US" altLang="ja-JP" b="1"/>
              <a:t>s data from the  Tall X dwarf cross on the board (figure 3.1)</a:t>
            </a:r>
            <a:endParaRPr lang="en-US" altLang="en-US" b="1"/>
          </a:p>
        </p:txBody>
      </p:sp>
    </p:spTree>
    <p:extLst>
      <p:ext uri="{BB962C8B-B14F-4D97-AF65-F5344CB8AC3E}">
        <p14:creationId xmlns:p14="http://schemas.microsoft.com/office/powerpoint/2010/main" val="335579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3">
            <a:extLst>
              <a:ext uri="{FF2B5EF4-FFF2-40B4-BE49-F238E27FC236}">
                <a16:creationId xmlns:a16="http://schemas.microsoft.com/office/drawing/2014/main" id="{EB581EC6-106C-3A40-9ECB-261466AF798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a:t>
            </a:r>
          </a:p>
        </p:txBody>
      </p:sp>
      <p:pic>
        <p:nvPicPr>
          <p:cNvPr id="45058" name="Picture 18">
            <a:extLst>
              <a:ext uri="{FF2B5EF4-FFF2-40B4-BE49-F238E27FC236}">
                <a16:creationId xmlns:a16="http://schemas.microsoft.com/office/drawing/2014/main" id="{5134E4FF-03A7-E742-84F3-91AF13EF2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39"/>
          <a:stretch>
            <a:fillRect/>
          </a:stretch>
        </p:blipFill>
        <p:spPr bwMode="auto">
          <a:xfrm>
            <a:off x="309563" y="785813"/>
            <a:ext cx="85248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39E68337-937F-E940-8941-43C81FA2BDE2}"/>
              </a:ext>
            </a:extLst>
          </p:cNvPr>
          <p:cNvSpPr/>
          <p:nvPr/>
        </p:nvSpPr>
        <p:spPr>
          <a:xfrm>
            <a:off x="6172200" y="4800600"/>
            <a:ext cx="13716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67821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8AA31B10-5D2E-5E46-A6E7-C90B051BE86E}"/>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1BE4FCEE-C093-7145-B60E-6FCF4EF50D6E}"/>
              </a:ext>
            </a:extLst>
          </p:cNvPr>
          <p:cNvSpPr>
            <a:spLocks noGrp="1"/>
          </p:cNvSpPr>
          <p:nvPr>
            <p:ph idx="1"/>
          </p:nvPr>
        </p:nvSpPr>
        <p:spPr/>
        <p:txBody>
          <a:bodyPr/>
          <a:lstStyle/>
          <a:p>
            <a:pPr>
              <a:buFont typeface="Arial" panose="020B0604020202020204" pitchFamily="34" charset="0"/>
              <a:buNone/>
            </a:pPr>
            <a:r>
              <a:rPr lang="en-US" altLang="en-US"/>
              <a:t> X</a:t>
            </a:r>
            <a:r>
              <a:rPr lang="en-US" altLang="en-US" baseline="30000"/>
              <a:t>2= </a:t>
            </a:r>
            <a:r>
              <a:rPr lang="en-US" altLang="en-US"/>
              <a:t>Tall (0.15) + dwarf (0.45) = </a:t>
            </a:r>
            <a:r>
              <a:rPr lang="en-US" altLang="en-US">
                <a:solidFill>
                  <a:srgbClr val="FF0000"/>
                </a:solidFill>
              </a:rPr>
              <a:t>0.60</a:t>
            </a:r>
          </a:p>
          <a:p>
            <a:pPr>
              <a:buFont typeface="Arial" panose="020B0604020202020204" pitchFamily="34" charset="0"/>
              <a:buNone/>
            </a:pPr>
            <a:endParaRPr lang="en-US" altLang="en-US">
              <a:solidFill>
                <a:srgbClr val="FF0000"/>
              </a:solidFill>
            </a:endParaRPr>
          </a:p>
          <a:p>
            <a:pPr>
              <a:buFont typeface="Arial" panose="020B0604020202020204" pitchFamily="34" charset="0"/>
              <a:buNone/>
            </a:pPr>
            <a:r>
              <a:rPr lang="en-US" altLang="en-US"/>
              <a:t> X</a:t>
            </a:r>
            <a:r>
              <a:rPr lang="en-US" altLang="en-US" baseline="30000"/>
              <a:t>2= </a:t>
            </a:r>
            <a:r>
              <a:rPr lang="en-US" altLang="en-US">
                <a:solidFill>
                  <a:srgbClr val="FF0000"/>
                </a:solidFill>
              </a:rPr>
              <a:t>0.60</a:t>
            </a:r>
          </a:p>
          <a:p>
            <a:endParaRPr lang="en-US" altLang="en-US"/>
          </a:p>
        </p:txBody>
      </p:sp>
    </p:spTree>
    <p:extLst>
      <p:ext uri="{BB962C8B-B14F-4D97-AF65-F5344CB8AC3E}">
        <p14:creationId xmlns:p14="http://schemas.microsoft.com/office/powerpoint/2010/main" val="404679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0E9A825-E3A8-C048-AE80-3BC005DFB132}"/>
              </a:ext>
            </a:extLst>
          </p:cNvPr>
          <p:cNvSpPr>
            <a:spLocks noGrp="1"/>
          </p:cNvSpPr>
          <p:nvPr>
            <p:ph type="title"/>
          </p:nvPr>
        </p:nvSpPr>
        <p:spPr/>
        <p:txBody>
          <a:bodyPr/>
          <a:lstStyle/>
          <a:p>
            <a:r>
              <a:rPr lang="en-US" altLang="en-US"/>
              <a:t>Next step…</a:t>
            </a:r>
          </a:p>
        </p:txBody>
      </p:sp>
      <p:sp>
        <p:nvSpPr>
          <p:cNvPr id="48130" name="Content Placeholder 2">
            <a:extLst>
              <a:ext uri="{FF2B5EF4-FFF2-40B4-BE49-F238E27FC236}">
                <a16:creationId xmlns:a16="http://schemas.microsoft.com/office/drawing/2014/main" id="{D8018DAF-0B8B-7D4C-8E91-135B631CA65E}"/>
              </a:ext>
            </a:extLst>
          </p:cNvPr>
          <p:cNvSpPr>
            <a:spLocks noGrp="1"/>
          </p:cNvSpPr>
          <p:nvPr>
            <p:ph idx="1"/>
          </p:nvPr>
        </p:nvSpPr>
        <p:spPr>
          <a:xfrm>
            <a:off x="457200" y="1600200"/>
            <a:ext cx="8382000" cy="4953000"/>
          </a:xfrm>
        </p:spPr>
        <p:txBody>
          <a:bodyPr/>
          <a:lstStyle/>
          <a:p>
            <a:r>
              <a:rPr lang="en-US" altLang="en-US"/>
              <a:t>Determine the </a:t>
            </a:r>
            <a:r>
              <a:rPr lang="en-US" altLang="en-US">
                <a:solidFill>
                  <a:srgbClr val="FF0000"/>
                </a:solidFill>
              </a:rPr>
              <a:t>degrees of freedom </a:t>
            </a:r>
            <a:r>
              <a:rPr lang="en-US" altLang="en-US"/>
              <a:t>for you data.  (How many categories </a:t>
            </a:r>
            <a:r>
              <a:rPr lang="en-US" altLang="en-US" b="1" i="1"/>
              <a:t>can</a:t>
            </a:r>
            <a:r>
              <a:rPr lang="en-US" altLang="en-US"/>
              <a:t> contribute to the deviation in the observed and expected values?).</a:t>
            </a:r>
          </a:p>
          <a:p>
            <a:pPr>
              <a:buFont typeface="Arial" panose="020B0604020202020204" pitchFamily="34" charset="0"/>
              <a:buNone/>
            </a:pPr>
            <a:endParaRPr lang="en-US" altLang="en-US"/>
          </a:p>
          <a:p>
            <a:r>
              <a:rPr lang="en-US" altLang="en-US">
                <a:solidFill>
                  <a:srgbClr val="FF0000"/>
                </a:solidFill>
              </a:rPr>
              <a:t>df= n-1</a:t>
            </a:r>
            <a:r>
              <a:rPr lang="en-US" altLang="en-US"/>
              <a:t>, where n is the number of categories you have analyzed. In our example monohybrid crosses give 2 kinds of offspring (tall and dwarf) </a:t>
            </a:r>
            <a:r>
              <a:rPr lang="en-US" altLang="en-US">
                <a:solidFill>
                  <a:srgbClr val="FF0000"/>
                </a:solidFill>
              </a:rPr>
              <a:t>n=2 ; df=1</a:t>
            </a:r>
          </a:p>
        </p:txBody>
      </p:sp>
    </p:spTree>
    <p:extLst>
      <p:ext uri="{BB962C8B-B14F-4D97-AF65-F5344CB8AC3E}">
        <p14:creationId xmlns:p14="http://schemas.microsoft.com/office/powerpoint/2010/main" val="269897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5A3D2E1-9871-FD47-A012-BE797A6BDEF4}"/>
              </a:ext>
            </a:extLst>
          </p:cNvPr>
          <p:cNvSpPr>
            <a:spLocks noGrp="1"/>
          </p:cNvSpPr>
          <p:nvPr>
            <p:ph type="title"/>
          </p:nvPr>
        </p:nvSpPr>
        <p:spPr>
          <a:xfrm>
            <a:off x="457200" y="0"/>
            <a:ext cx="8229600" cy="1417638"/>
          </a:xfrm>
        </p:spPr>
        <p:txBody>
          <a:bodyPr/>
          <a:lstStyle/>
          <a:p>
            <a:r>
              <a:rPr lang="en-US" altLang="en-US"/>
              <a:t>Next step…</a:t>
            </a:r>
          </a:p>
        </p:txBody>
      </p:sp>
      <p:sp>
        <p:nvSpPr>
          <p:cNvPr id="50178" name="Content Placeholder 2">
            <a:extLst>
              <a:ext uri="{FF2B5EF4-FFF2-40B4-BE49-F238E27FC236}">
                <a16:creationId xmlns:a16="http://schemas.microsoft.com/office/drawing/2014/main" id="{0710D5CB-3A9F-0A4B-80BA-E89575B32A14}"/>
              </a:ext>
            </a:extLst>
          </p:cNvPr>
          <p:cNvSpPr>
            <a:spLocks noGrp="1"/>
          </p:cNvSpPr>
          <p:nvPr>
            <p:ph idx="1"/>
          </p:nvPr>
        </p:nvSpPr>
        <p:spPr>
          <a:xfrm>
            <a:off x="685800" y="1143000"/>
            <a:ext cx="8001000" cy="5562600"/>
          </a:xfrm>
        </p:spPr>
        <p:txBody>
          <a:bodyPr/>
          <a:lstStyle/>
          <a:p>
            <a:r>
              <a:rPr lang="en-US" altLang="en-US"/>
              <a:t>Determine a </a:t>
            </a:r>
            <a:r>
              <a:rPr lang="en-US" altLang="en-US" b="1"/>
              <a:t>probability</a:t>
            </a:r>
            <a:r>
              <a:rPr lang="en-US" altLang="en-US"/>
              <a:t> (</a:t>
            </a:r>
            <a:r>
              <a:rPr lang="en-US" altLang="en-US">
                <a:solidFill>
                  <a:srgbClr val="FF0000"/>
                </a:solidFill>
              </a:rPr>
              <a:t>p value</a:t>
            </a:r>
            <a:r>
              <a:rPr lang="en-US" altLang="en-US"/>
              <a:t>) from a graph or table.</a:t>
            </a:r>
          </a:p>
          <a:p>
            <a:endParaRPr lang="en-US" altLang="en-US"/>
          </a:p>
        </p:txBody>
      </p:sp>
      <p:pic>
        <p:nvPicPr>
          <p:cNvPr id="50179" name="Picture 3">
            <a:extLst>
              <a:ext uri="{FF2B5EF4-FFF2-40B4-BE49-F238E27FC236}">
                <a16:creationId xmlns:a16="http://schemas.microsoft.com/office/drawing/2014/main" id="{0A20958C-41BE-5247-B515-AB2438C6F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15" b="39894"/>
          <a:stretch>
            <a:fillRect/>
          </a:stretch>
        </p:blipFill>
        <p:spPr bwMode="auto">
          <a:xfrm>
            <a:off x="2887663" y="2286000"/>
            <a:ext cx="62563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4">
            <a:extLst>
              <a:ext uri="{FF2B5EF4-FFF2-40B4-BE49-F238E27FC236}">
                <a16:creationId xmlns:a16="http://schemas.microsoft.com/office/drawing/2014/main" id="{EFB7E060-644C-5649-B983-DBDC630F7510}"/>
              </a:ext>
            </a:extLst>
          </p:cNvPr>
          <p:cNvSpPr txBox="1">
            <a:spLocks noChangeArrowheads="1"/>
          </p:cNvSpPr>
          <p:nvPr/>
        </p:nvSpPr>
        <p:spPr bwMode="auto">
          <a:xfrm>
            <a:off x="304800" y="2971800"/>
            <a:ext cx="2743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70C0"/>
                </a:solidFill>
                <a:latin typeface="Arial" panose="020B0604020202020204" pitchFamily="34" charset="0"/>
              </a:rPr>
              <a:t>X</a:t>
            </a:r>
            <a:r>
              <a:rPr lang="en-US" altLang="en-US" sz="1800" baseline="30000">
                <a:solidFill>
                  <a:srgbClr val="0070C0"/>
                </a:solidFill>
                <a:latin typeface="Arial" panose="020B0604020202020204" pitchFamily="34" charset="0"/>
              </a:rPr>
              <a:t>2 </a:t>
            </a:r>
            <a:r>
              <a:rPr lang="en-US" altLang="en-US" sz="1800">
                <a:solidFill>
                  <a:srgbClr val="0070C0"/>
                </a:solidFill>
                <a:latin typeface="Arial" panose="020B0604020202020204" pitchFamily="34" charset="0"/>
              </a:rPr>
              <a:t>values in blue area</a:t>
            </a:r>
          </a:p>
          <a:p>
            <a:pPr eaLnBrk="1" hangingPunct="1">
              <a:spcBef>
                <a:spcPct val="0"/>
              </a:spcBef>
              <a:buFontTx/>
              <a:buNone/>
            </a:pPr>
            <a:endParaRPr lang="en-US" altLang="en-US" sz="1800">
              <a:solidFill>
                <a:srgbClr val="0070C0"/>
              </a:solidFill>
              <a:latin typeface="Arial" panose="020B0604020202020204" pitchFamily="34" charset="0"/>
            </a:endParaRPr>
          </a:p>
          <a:p>
            <a:pPr eaLnBrk="1" hangingPunct="1">
              <a:spcBef>
                <a:spcPct val="0"/>
              </a:spcBef>
              <a:buFontTx/>
              <a:buNone/>
            </a:pPr>
            <a:endParaRPr lang="en-US" altLang="en-US" sz="1800" b="1">
              <a:solidFill>
                <a:srgbClr val="0070C0"/>
              </a:solidFill>
              <a:latin typeface="Arial" panose="020B0604020202020204" pitchFamily="34" charset="0"/>
            </a:endParaRPr>
          </a:p>
          <a:p>
            <a:pPr eaLnBrk="1" hangingPunct="1">
              <a:spcBef>
                <a:spcPct val="0"/>
              </a:spcBef>
              <a:buFontTx/>
              <a:buNone/>
            </a:pPr>
            <a:r>
              <a:rPr lang="en-US" altLang="en-US" sz="1800" b="1">
                <a:solidFill>
                  <a:srgbClr val="FFC000"/>
                </a:solidFill>
                <a:latin typeface="Arial" panose="020B0604020202020204" pitchFamily="34" charset="0"/>
              </a:rPr>
              <a:t>P-values (range) at top</a:t>
            </a:r>
          </a:p>
          <a:p>
            <a:pPr eaLnBrk="1" hangingPunct="1">
              <a:spcBef>
                <a:spcPct val="0"/>
              </a:spcBef>
              <a:buFontTx/>
              <a:buNone/>
            </a:pPr>
            <a:endParaRPr lang="en-US" altLang="en-US" sz="1800">
              <a:solidFill>
                <a:srgbClr val="0070C0"/>
              </a:solidFill>
              <a:latin typeface="Arial" panose="020B0604020202020204" pitchFamily="34" charset="0"/>
            </a:endParaRPr>
          </a:p>
          <a:p>
            <a:pPr eaLnBrk="1" hangingPunct="1">
              <a:spcBef>
                <a:spcPct val="0"/>
              </a:spcBef>
              <a:buFontTx/>
              <a:buNone/>
            </a:pPr>
            <a:endParaRPr lang="en-US" altLang="en-US" sz="1800">
              <a:solidFill>
                <a:srgbClr val="0070C0"/>
              </a:solidFill>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df  on left side</a:t>
            </a:r>
          </a:p>
        </p:txBody>
      </p:sp>
    </p:spTree>
    <p:extLst>
      <p:ext uri="{BB962C8B-B14F-4D97-AF65-F5344CB8AC3E}">
        <p14:creationId xmlns:p14="http://schemas.microsoft.com/office/powerpoint/2010/main" val="245042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1D09BFB-5760-904B-91C8-FACF70216C48}"/>
              </a:ext>
            </a:extLst>
          </p:cNvPr>
          <p:cNvSpPr>
            <a:spLocks noGrp="1"/>
          </p:cNvSpPr>
          <p:nvPr>
            <p:ph type="title"/>
          </p:nvPr>
        </p:nvSpPr>
        <p:spPr/>
        <p:txBody>
          <a:bodyPr/>
          <a:lstStyle/>
          <a:p>
            <a:r>
              <a:rPr lang="en-US" altLang="en-US"/>
              <a:t>What does a </a:t>
            </a:r>
            <a:r>
              <a:rPr lang="en-US" altLang="en-US">
                <a:solidFill>
                  <a:srgbClr val="FF0000"/>
                </a:solidFill>
              </a:rPr>
              <a:t>p value </a:t>
            </a:r>
            <a:r>
              <a:rPr lang="en-US" altLang="en-US"/>
              <a:t>mean?</a:t>
            </a:r>
          </a:p>
        </p:txBody>
      </p:sp>
      <p:sp>
        <p:nvSpPr>
          <p:cNvPr id="52226" name="Content Placeholder 2">
            <a:extLst>
              <a:ext uri="{FF2B5EF4-FFF2-40B4-BE49-F238E27FC236}">
                <a16:creationId xmlns:a16="http://schemas.microsoft.com/office/drawing/2014/main" id="{0107A065-290D-7D40-8CBF-C733762D741D}"/>
              </a:ext>
            </a:extLst>
          </p:cNvPr>
          <p:cNvSpPr>
            <a:spLocks noGrp="1"/>
          </p:cNvSpPr>
          <p:nvPr>
            <p:ph idx="1"/>
          </p:nvPr>
        </p:nvSpPr>
        <p:spPr>
          <a:xfrm>
            <a:off x="457200" y="1600200"/>
            <a:ext cx="8229600" cy="5029200"/>
          </a:xfrm>
        </p:spPr>
        <p:txBody>
          <a:bodyPr/>
          <a:lstStyle/>
          <a:p>
            <a:r>
              <a:rPr lang="en-US" altLang="en-US"/>
              <a:t>A p-value is the probability that we would  see as much, or more difference in observed and expected values due to chance alone--- in repeated experiments.</a:t>
            </a:r>
          </a:p>
          <a:p>
            <a:r>
              <a:rPr lang="en-US" altLang="en-US" sz="2400"/>
              <a:t>e.g.  </a:t>
            </a:r>
            <a:r>
              <a:rPr lang="en-US" altLang="en-US" sz="2400">
                <a:solidFill>
                  <a:srgbClr val="FF0000"/>
                </a:solidFill>
              </a:rPr>
              <a:t>p=0.90 </a:t>
            </a:r>
            <a:r>
              <a:rPr lang="en-US" altLang="en-US" sz="2400"/>
              <a:t> (high p-value) ---in repeated experiments we could expect this much, or more deviation in observed and expected values 90% of the time due to chance alone…</a:t>
            </a:r>
          </a:p>
          <a:p>
            <a:endParaRPr lang="en-US" altLang="en-US" sz="2400"/>
          </a:p>
          <a:p>
            <a:pPr>
              <a:buFont typeface="Arial" panose="020B0604020202020204" pitchFamily="34" charset="0"/>
              <a:buNone/>
            </a:pPr>
            <a:r>
              <a:rPr lang="en-US" altLang="en-US" sz="2400"/>
              <a:t>	</a:t>
            </a:r>
            <a:r>
              <a:rPr lang="en-US" altLang="en-US" sz="2400">
                <a:solidFill>
                  <a:srgbClr val="FF0000"/>
                </a:solidFill>
              </a:rPr>
              <a:t>p= 0.01 </a:t>
            </a:r>
            <a:r>
              <a:rPr lang="en-US" altLang="en-US" sz="2400"/>
              <a:t>(low p-value) in repeated experiments we could expect this much, or more deviation in observed and expected values 1% of the time due to chance alone…</a:t>
            </a:r>
          </a:p>
        </p:txBody>
      </p:sp>
    </p:spTree>
    <p:extLst>
      <p:ext uri="{BB962C8B-B14F-4D97-AF65-F5344CB8AC3E}">
        <p14:creationId xmlns:p14="http://schemas.microsoft.com/office/powerpoint/2010/main" val="117886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6C35-2E8E-0B4F-A5AC-47FB870483DF}"/>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DF0B17A5-7AF9-4D43-B9E8-BA5DF27B7115}"/>
              </a:ext>
            </a:extLst>
          </p:cNvPr>
          <p:cNvSpPr>
            <a:spLocks noGrp="1"/>
          </p:cNvSpPr>
          <p:nvPr>
            <p:ph idx="1"/>
          </p:nvPr>
        </p:nvSpPr>
        <p:spPr/>
        <p:txBody>
          <a:bodyPr/>
          <a:lstStyle/>
          <a:p>
            <a:r>
              <a:rPr lang="en-US" dirty="0"/>
              <a:t>Multi-factor crosses</a:t>
            </a:r>
          </a:p>
          <a:p>
            <a:r>
              <a:rPr lang="en-US" dirty="0"/>
              <a:t>Product rule for combining probabilities for traits</a:t>
            </a:r>
          </a:p>
          <a:p>
            <a:r>
              <a:rPr lang="en-US" dirty="0"/>
              <a:t>Using forked-line/branch diagrams to replace </a:t>
            </a:r>
            <a:r>
              <a:rPr lang="en-US" dirty="0" err="1"/>
              <a:t>Punnet</a:t>
            </a:r>
            <a:r>
              <a:rPr lang="en-US" dirty="0"/>
              <a:t> squares (and using product rule within)</a:t>
            </a:r>
          </a:p>
          <a:p>
            <a:endParaRPr lang="en-US" dirty="0"/>
          </a:p>
        </p:txBody>
      </p:sp>
    </p:spTree>
    <p:extLst>
      <p:ext uri="{BB962C8B-B14F-4D97-AF65-F5344CB8AC3E}">
        <p14:creationId xmlns:p14="http://schemas.microsoft.com/office/powerpoint/2010/main" val="94011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6BE8750F-4E5C-B144-A463-5F7426C4ED21}"/>
              </a:ext>
            </a:extLst>
          </p:cNvPr>
          <p:cNvSpPr>
            <a:spLocks noGrp="1"/>
          </p:cNvSpPr>
          <p:nvPr>
            <p:ph type="title"/>
          </p:nvPr>
        </p:nvSpPr>
        <p:spPr>
          <a:xfrm>
            <a:off x="228600" y="0"/>
            <a:ext cx="8305800" cy="1447800"/>
          </a:xfrm>
        </p:spPr>
        <p:txBody>
          <a:bodyPr/>
          <a:lstStyle/>
          <a:p>
            <a:r>
              <a:rPr lang="en-US" altLang="en-US" sz="3200"/>
              <a:t>In statistics, we often use an arbitrary probability cut-off of 0.05 to decide whether to reject H</a:t>
            </a:r>
            <a:r>
              <a:rPr lang="en-US" altLang="en-US" sz="3200" baseline="-25000"/>
              <a:t>0</a:t>
            </a:r>
          </a:p>
        </p:txBody>
      </p:sp>
      <p:sp>
        <p:nvSpPr>
          <p:cNvPr id="54274" name="Content Placeholder 2">
            <a:extLst>
              <a:ext uri="{FF2B5EF4-FFF2-40B4-BE49-F238E27FC236}">
                <a16:creationId xmlns:a16="http://schemas.microsoft.com/office/drawing/2014/main" id="{0F666999-7A1B-3146-85B3-DB54B8AAE810}"/>
              </a:ext>
            </a:extLst>
          </p:cNvPr>
          <p:cNvSpPr>
            <a:spLocks noGrp="1"/>
          </p:cNvSpPr>
          <p:nvPr>
            <p:ph idx="1"/>
          </p:nvPr>
        </p:nvSpPr>
        <p:spPr/>
        <p:txBody>
          <a:bodyPr/>
          <a:lstStyle/>
          <a:p>
            <a:r>
              <a:rPr lang="en-US" altLang="en-US"/>
              <a:t>P&lt; 0.05 means that the observed deviation in observed and expected results would happen less than 5% of the time by chance alone.</a:t>
            </a:r>
          </a:p>
          <a:p>
            <a:pPr lvl="1">
              <a:buFont typeface="Arial" panose="020B0604020202020204" pitchFamily="34" charset="0"/>
              <a:buNone/>
            </a:pPr>
            <a:r>
              <a:rPr lang="en-US" altLang="en-US"/>
              <a:t>	</a:t>
            </a:r>
            <a:r>
              <a:rPr lang="en-US" altLang="en-US">
                <a:solidFill>
                  <a:srgbClr val="FF0000"/>
                </a:solidFill>
              </a:rPr>
              <a:t>In this case we would </a:t>
            </a:r>
            <a:r>
              <a:rPr lang="en-US" altLang="en-US" u="sng">
                <a:solidFill>
                  <a:srgbClr val="FF0000"/>
                </a:solidFill>
              </a:rPr>
              <a:t>reject H</a:t>
            </a:r>
            <a:r>
              <a:rPr lang="en-US" altLang="en-US" u="sng" baseline="-25000">
                <a:solidFill>
                  <a:srgbClr val="FF0000"/>
                </a:solidFill>
              </a:rPr>
              <a:t>0</a:t>
            </a:r>
            <a:r>
              <a:rPr lang="en-US" altLang="en-US" u="sng">
                <a:solidFill>
                  <a:srgbClr val="FF0000"/>
                </a:solidFill>
              </a:rPr>
              <a:t> </a:t>
            </a:r>
          </a:p>
          <a:p>
            <a:r>
              <a:rPr lang="en-US" altLang="en-US"/>
              <a:t>p</a:t>
            </a:r>
            <a:r>
              <a:rPr lang="en-US" altLang="en-US" u="sng"/>
              <a:t>&gt;</a:t>
            </a:r>
            <a:r>
              <a:rPr lang="en-US" altLang="en-US"/>
              <a:t>0.05 means that the observed deviation in observed and expected results would happen at least 5% (5% or more) of the time by chance alone.</a:t>
            </a:r>
          </a:p>
          <a:p>
            <a:pPr>
              <a:buFont typeface="Arial" panose="020B0604020202020204" pitchFamily="34" charset="0"/>
              <a:buNone/>
            </a:pPr>
            <a:r>
              <a:rPr lang="en-US" altLang="en-US"/>
              <a:t>		</a:t>
            </a:r>
            <a:r>
              <a:rPr lang="en-US" altLang="en-US">
                <a:solidFill>
                  <a:srgbClr val="FF0000"/>
                </a:solidFill>
              </a:rPr>
              <a:t> In this case we would </a:t>
            </a:r>
            <a:r>
              <a:rPr lang="en-US" altLang="en-US" u="sng">
                <a:solidFill>
                  <a:srgbClr val="FF0000"/>
                </a:solidFill>
              </a:rPr>
              <a:t>fail to reject H</a:t>
            </a:r>
            <a:r>
              <a:rPr lang="en-US" altLang="en-US" u="sng" baseline="-25000">
                <a:solidFill>
                  <a:srgbClr val="FF0000"/>
                </a:solidFill>
              </a:rPr>
              <a:t>0</a:t>
            </a:r>
            <a:r>
              <a:rPr lang="en-US" altLang="en-US" u="sng">
                <a:solidFill>
                  <a:srgbClr val="FF0000"/>
                </a:solidFill>
              </a:rPr>
              <a:t> </a:t>
            </a:r>
            <a:endParaRPr lang="en-US" altLang="en-US" u="sng"/>
          </a:p>
        </p:txBody>
      </p:sp>
    </p:spTree>
    <p:extLst>
      <p:ext uri="{BB962C8B-B14F-4D97-AF65-F5344CB8AC3E}">
        <p14:creationId xmlns:p14="http://schemas.microsoft.com/office/powerpoint/2010/main" val="4157037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93E8FAA8-41CC-C64C-BA83-7ED2B3696157}"/>
              </a:ext>
            </a:extLst>
          </p:cNvPr>
          <p:cNvSpPr>
            <a:spLocks noGrp="1"/>
          </p:cNvSpPr>
          <p:nvPr>
            <p:ph type="title"/>
          </p:nvPr>
        </p:nvSpPr>
        <p:spPr/>
        <p:txBody>
          <a:bodyPr/>
          <a:lstStyle/>
          <a:p>
            <a:r>
              <a:rPr lang="en-US" altLang="en-US"/>
              <a:t>It’s a pretty humble cutoff…</a:t>
            </a:r>
          </a:p>
        </p:txBody>
      </p:sp>
      <p:sp>
        <p:nvSpPr>
          <p:cNvPr id="56322" name="Content Placeholder 2">
            <a:extLst>
              <a:ext uri="{FF2B5EF4-FFF2-40B4-BE49-F238E27FC236}">
                <a16:creationId xmlns:a16="http://schemas.microsoft.com/office/drawing/2014/main" id="{FC2A09A7-DA66-014A-B0D7-FF0AEE4F4EE8}"/>
              </a:ext>
            </a:extLst>
          </p:cNvPr>
          <p:cNvSpPr>
            <a:spLocks noGrp="1"/>
          </p:cNvSpPr>
          <p:nvPr>
            <p:ph idx="1"/>
          </p:nvPr>
        </p:nvSpPr>
        <p:spPr/>
        <p:txBody>
          <a:bodyPr/>
          <a:lstStyle/>
          <a:p>
            <a:pPr marL="342900" lvl="1" indent="-342900">
              <a:buFont typeface="Arial" panose="020B0604020202020204" pitchFamily="34" charset="0"/>
              <a:buChar char="•"/>
            </a:pPr>
            <a:r>
              <a:rPr lang="en-US" altLang="en-US"/>
              <a:t>When we </a:t>
            </a:r>
            <a:r>
              <a:rPr lang="en-US" altLang="en-US" u="sng"/>
              <a:t>reject H</a:t>
            </a:r>
            <a:r>
              <a:rPr lang="en-US" altLang="en-US" u="sng" baseline="-25000"/>
              <a:t>0</a:t>
            </a:r>
            <a:r>
              <a:rPr lang="en-US" altLang="en-US" u="sng"/>
              <a:t> </a:t>
            </a:r>
            <a:r>
              <a:rPr lang="en-US" altLang="en-US"/>
              <a:t>we say the data shows a large enough deviation to consider an alternative explanation. (not chance deviation)</a:t>
            </a:r>
          </a:p>
          <a:p>
            <a:pPr marL="342900" lvl="1" indent="-342900">
              <a:buFont typeface="Arial" panose="020B0604020202020204" pitchFamily="34" charset="0"/>
              <a:buNone/>
            </a:pPr>
            <a:endParaRPr lang="en-US" altLang="en-US"/>
          </a:p>
          <a:p>
            <a:pPr marL="342900" lvl="1" indent="-342900">
              <a:buFont typeface="Arial" panose="020B0604020202020204" pitchFamily="34" charset="0"/>
              <a:buChar char="•"/>
            </a:pPr>
            <a:r>
              <a:rPr lang="en-US" altLang="en-US"/>
              <a:t>When we </a:t>
            </a:r>
            <a:r>
              <a:rPr lang="en-US" altLang="en-US" u="sng"/>
              <a:t>fail to reject </a:t>
            </a:r>
            <a:r>
              <a:rPr lang="en-US" altLang="en-US"/>
              <a:t>	</a:t>
            </a:r>
            <a:r>
              <a:rPr lang="en-US" altLang="en-US" u="sng"/>
              <a:t>H</a:t>
            </a:r>
            <a:r>
              <a:rPr lang="en-US" altLang="en-US" u="sng" baseline="-25000"/>
              <a:t>0</a:t>
            </a:r>
            <a:r>
              <a:rPr lang="en-US" altLang="en-US" u="sng">
                <a:solidFill>
                  <a:srgbClr val="FF0000"/>
                </a:solidFill>
              </a:rPr>
              <a:t> </a:t>
            </a:r>
            <a:r>
              <a:rPr lang="en-US" altLang="en-US"/>
              <a:t> we say that the deviation in the data can reasonably be attributed to chance.</a:t>
            </a:r>
            <a:endParaRPr lang="en-US" altLang="en-US" u="sng">
              <a:solidFill>
                <a:srgbClr val="FF0000"/>
              </a:solidFill>
            </a:endParaRPr>
          </a:p>
          <a:p>
            <a:pPr marL="342900" lvl="1" indent="-342900">
              <a:buFont typeface="Arial" panose="020B0604020202020204" pitchFamily="34" charset="0"/>
              <a:buChar char="•"/>
            </a:pPr>
            <a:endParaRPr lang="en-US" altLang="en-US" u="sng"/>
          </a:p>
          <a:p>
            <a:endParaRPr lang="en-US" altLang="en-US"/>
          </a:p>
        </p:txBody>
      </p:sp>
    </p:spTree>
    <p:extLst>
      <p:ext uri="{BB962C8B-B14F-4D97-AF65-F5344CB8AC3E}">
        <p14:creationId xmlns:p14="http://schemas.microsoft.com/office/powerpoint/2010/main" val="238786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8AA4C1ED-75EE-DF44-93CB-C427F0909C20}"/>
              </a:ext>
            </a:extLst>
          </p:cNvPr>
          <p:cNvSpPr>
            <a:spLocks noGrp="1"/>
          </p:cNvSpPr>
          <p:nvPr>
            <p:ph type="title"/>
          </p:nvPr>
        </p:nvSpPr>
        <p:spPr/>
        <p:txBody>
          <a:bodyPr/>
          <a:lstStyle/>
          <a:p>
            <a:r>
              <a:rPr lang="en-US" altLang="en-US"/>
              <a:t>Practice!!</a:t>
            </a:r>
          </a:p>
        </p:txBody>
      </p:sp>
      <p:sp>
        <p:nvSpPr>
          <p:cNvPr id="58370" name="Content Placeholder 2">
            <a:extLst>
              <a:ext uri="{FF2B5EF4-FFF2-40B4-BE49-F238E27FC236}">
                <a16:creationId xmlns:a16="http://schemas.microsoft.com/office/drawing/2014/main" id="{572BE4F3-C3EB-9D4C-9E5D-F64C88D02457}"/>
              </a:ext>
            </a:extLst>
          </p:cNvPr>
          <p:cNvSpPr>
            <a:spLocks noGrp="1"/>
          </p:cNvSpPr>
          <p:nvPr>
            <p:ph idx="1"/>
          </p:nvPr>
        </p:nvSpPr>
        <p:spPr>
          <a:xfrm>
            <a:off x="457200" y="1600200"/>
            <a:ext cx="8950325" cy="5468938"/>
          </a:xfrm>
        </p:spPr>
        <p:txBody>
          <a:bodyPr/>
          <a:lstStyle/>
          <a:p>
            <a:r>
              <a:rPr lang="en-US" altLang="en-US"/>
              <a:t>Try chi-square analysis on any/all of the monohybrid crosses in figure 3.1</a:t>
            </a:r>
          </a:p>
          <a:p>
            <a:endParaRPr lang="en-US" altLang="en-US"/>
          </a:p>
          <a:p>
            <a:r>
              <a:rPr lang="en-US" altLang="en-US"/>
              <a:t>(As you glance at the ratios---what do you expect the outcome will be?...)</a:t>
            </a:r>
          </a:p>
          <a:p>
            <a:endParaRPr lang="en-US" altLang="en-US"/>
          </a:p>
          <a:p>
            <a:r>
              <a:rPr lang="en-US" altLang="en-US"/>
              <a:t>It is essential to know what the theoretical expectations are…What do you expect in a dihybird cross? What do you expect in a test cross?</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131789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C135C432-5AB9-BA44-BA3B-50186BF8134F}"/>
              </a:ext>
            </a:extLst>
          </p:cNvPr>
          <p:cNvSpPr>
            <a:spLocks noGrp="1"/>
          </p:cNvSpPr>
          <p:nvPr>
            <p:ph type="title"/>
          </p:nvPr>
        </p:nvSpPr>
        <p:spPr/>
        <p:txBody>
          <a:bodyPr/>
          <a:lstStyle/>
          <a:p>
            <a:r>
              <a:rPr lang="en-US" altLang="en-US" dirty="0"/>
              <a:t>DO THIS!!!!!</a:t>
            </a:r>
          </a:p>
        </p:txBody>
      </p:sp>
      <p:sp>
        <p:nvSpPr>
          <p:cNvPr id="68610" name="Content Placeholder 2">
            <a:extLst>
              <a:ext uri="{FF2B5EF4-FFF2-40B4-BE49-F238E27FC236}">
                <a16:creationId xmlns:a16="http://schemas.microsoft.com/office/drawing/2014/main" id="{B982E97A-F906-0F47-9210-C7E263A46F99}"/>
              </a:ext>
            </a:extLst>
          </p:cNvPr>
          <p:cNvSpPr>
            <a:spLocks noGrp="1"/>
          </p:cNvSpPr>
          <p:nvPr>
            <p:ph idx="1"/>
          </p:nvPr>
        </p:nvSpPr>
        <p:spPr/>
        <p:txBody>
          <a:bodyPr/>
          <a:lstStyle/>
          <a:p>
            <a:r>
              <a:rPr lang="en-US" altLang="en-US"/>
              <a:t>Try Chi Square analyisis on the Scwandt family.</a:t>
            </a:r>
          </a:p>
          <a:p>
            <a:pPr lvl="1"/>
            <a:r>
              <a:rPr lang="en-US" altLang="en-US"/>
              <a:t>What are the observed and expected values?</a:t>
            </a:r>
          </a:p>
          <a:p>
            <a:pPr lvl="1"/>
            <a:r>
              <a:rPr lang="en-US" altLang="en-US"/>
              <a:t>What X</a:t>
            </a:r>
            <a:r>
              <a:rPr lang="en-US" altLang="en-US" baseline="30000"/>
              <a:t>2</a:t>
            </a:r>
            <a:r>
              <a:rPr lang="en-US" altLang="en-US"/>
              <a:t> value do you calculate?</a:t>
            </a:r>
          </a:p>
          <a:p>
            <a:pPr lvl="1"/>
            <a:r>
              <a:rPr lang="en-US" altLang="en-US"/>
              <a:t>What is the corresponding P value?</a:t>
            </a:r>
          </a:p>
          <a:p>
            <a:pPr lvl="1"/>
            <a:endParaRPr lang="en-US" altLang="en-US"/>
          </a:p>
          <a:p>
            <a:pPr lvl="1"/>
            <a:r>
              <a:rPr lang="en-US" altLang="en-US"/>
              <a:t>Do you reject or fail to reject the null hypothesis?</a:t>
            </a:r>
          </a:p>
          <a:p>
            <a:pPr lvl="1"/>
            <a:endParaRPr lang="en-US" altLang="en-US"/>
          </a:p>
        </p:txBody>
      </p:sp>
    </p:spTree>
    <p:extLst>
      <p:ext uri="{BB962C8B-B14F-4D97-AF65-F5344CB8AC3E}">
        <p14:creationId xmlns:p14="http://schemas.microsoft.com/office/powerpoint/2010/main" val="132712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D9D36BBC-37FE-004E-9DF1-F9201B114605}"/>
              </a:ext>
            </a:extLst>
          </p:cNvPr>
          <p:cNvSpPr>
            <a:spLocks noGrp="1"/>
          </p:cNvSpPr>
          <p:nvPr>
            <p:ph type="title"/>
          </p:nvPr>
        </p:nvSpPr>
        <p:spPr/>
        <p:txBody>
          <a:bodyPr/>
          <a:lstStyle/>
          <a:p>
            <a:r>
              <a:rPr lang="en-US" altLang="en-US"/>
              <a:t>Some general observations in Chi-Square analysis</a:t>
            </a:r>
          </a:p>
        </p:txBody>
      </p:sp>
      <p:sp>
        <p:nvSpPr>
          <p:cNvPr id="60418" name="Content Placeholder 2">
            <a:extLst>
              <a:ext uri="{FF2B5EF4-FFF2-40B4-BE49-F238E27FC236}">
                <a16:creationId xmlns:a16="http://schemas.microsoft.com/office/drawing/2014/main" id="{C86C6AA9-B46F-8E41-819F-8CC1155D7AE5}"/>
              </a:ext>
            </a:extLst>
          </p:cNvPr>
          <p:cNvSpPr>
            <a:spLocks noGrp="1"/>
          </p:cNvSpPr>
          <p:nvPr>
            <p:ph idx="1"/>
          </p:nvPr>
        </p:nvSpPr>
        <p:spPr>
          <a:xfrm>
            <a:off x="304800" y="1600200"/>
            <a:ext cx="8382000" cy="5257800"/>
          </a:xfrm>
        </p:spPr>
        <p:txBody>
          <a:bodyPr/>
          <a:lstStyle/>
          <a:p>
            <a:r>
              <a:rPr lang="en-US" altLang="en-US" dirty="0"/>
              <a:t>When </a:t>
            </a:r>
            <a:r>
              <a:rPr lang="en-US" altLang="en-US" i="1" dirty="0"/>
              <a:t>o</a:t>
            </a:r>
            <a:r>
              <a:rPr lang="en-US" altLang="en-US" dirty="0"/>
              <a:t> and</a:t>
            </a:r>
            <a:r>
              <a:rPr lang="en-US" altLang="en-US" i="1" dirty="0"/>
              <a:t> e </a:t>
            </a:r>
            <a:r>
              <a:rPr lang="en-US" altLang="en-US" dirty="0"/>
              <a:t>values are very close, X</a:t>
            </a:r>
            <a:r>
              <a:rPr lang="en-US" altLang="en-US" baseline="30000" dirty="0"/>
              <a:t>2</a:t>
            </a:r>
            <a:r>
              <a:rPr lang="en-US" altLang="en-US" dirty="0"/>
              <a:t> is small and p value is high.  (fail to reject H</a:t>
            </a:r>
            <a:r>
              <a:rPr lang="en-US" altLang="en-US" baseline="-25000" dirty="0"/>
              <a:t>0</a:t>
            </a:r>
            <a:r>
              <a:rPr lang="en-US" altLang="en-US" dirty="0"/>
              <a:t>)</a:t>
            </a:r>
          </a:p>
          <a:p>
            <a:r>
              <a:rPr lang="en-US" altLang="en-US" dirty="0"/>
              <a:t>More categories of data result in higher df.  How does that affect P value?</a:t>
            </a:r>
          </a:p>
          <a:p>
            <a:pPr lvl="2"/>
            <a:r>
              <a:rPr lang="en-US" altLang="en-US" dirty="0"/>
              <a:t>Allows us to have more deviation (higher X</a:t>
            </a:r>
            <a:r>
              <a:rPr lang="en-US" altLang="en-US" baseline="30000" dirty="0"/>
              <a:t>2</a:t>
            </a:r>
            <a:r>
              <a:rPr lang="en-US" altLang="en-US" dirty="0"/>
              <a:t>)  for the </a:t>
            </a:r>
          </a:p>
          <a:p>
            <a:pPr lvl="2">
              <a:buFont typeface="Arial" panose="020B0604020202020204" pitchFamily="34" charset="0"/>
              <a:buNone/>
            </a:pPr>
            <a:r>
              <a:rPr lang="en-US" altLang="en-US" dirty="0"/>
              <a:t>p</a:t>
            </a:r>
            <a:r>
              <a:rPr lang="en-US" altLang="en-US" u="sng" dirty="0"/>
              <a:t>&gt;</a:t>
            </a:r>
            <a:r>
              <a:rPr lang="en-US" altLang="en-US" dirty="0"/>
              <a:t> 0.05 cut-off.  (see table)</a:t>
            </a:r>
          </a:p>
          <a:p>
            <a:pPr lvl="2">
              <a:buFont typeface="Arial" panose="020B0604020202020204" pitchFamily="34" charset="0"/>
              <a:buNone/>
            </a:pPr>
            <a:endParaRPr lang="en-US" altLang="en-US" dirty="0"/>
          </a:p>
          <a:p>
            <a:pPr lvl="2">
              <a:buFont typeface="Arial" panose="020B0604020202020204" pitchFamily="34" charset="0"/>
              <a:buNone/>
            </a:pPr>
            <a:r>
              <a:rPr lang="en-US" altLang="en-US" dirty="0"/>
              <a:t>df=1       X</a:t>
            </a:r>
            <a:r>
              <a:rPr lang="en-US" altLang="en-US" baseline="30000" dirty="0"/>
              <a:t>2</a:t>
            </a:r>
            <a:r>
              <a:rPr lang="en-US" altLang="en-US" dirty="0"/>
              <a:t>=3.814		     p</a:t>
            </a:r>
            <a:r>
              <a:rPr lang="en-US" altLang="en-US" u="sng" dirty="0"/>
              <a:t>&gt;</a:t>
            </a:r>
            <a:r>
              <a:rPr lang="en-US" altLang="en-US" dirty="0"/>
              <a:t> 0.05 </a:t>
            </a:r>
          </a:p>
          <a:p>
            <a:pPr lvl="2">
              <a:buFont typeface="Arial" panose="020B0604020202020204" pitchFamily="34" charset="0"/>
              <a:buNone/>
            </a:pPr>
            <a:r>
              <a:rPr lang="en-US" altLang="en-US" dirty="0"/>
              <a:t>df=3	 X</a:t>
            </a:r>
            <a:r>
              <a:rPr lang="en-US" altLang="en-US" baseline="30000" dirty="0"/>
              <a:t>2</a:t>
            </a:r>
            <a:r>
              <a:rPr lang="en-US" altLang="en-US" dirty="0"/>
              <a:t>=7.875		     p</a:t>
            </a:r>
            <a:r>
              <a:rPr lang="en-US" altLang="en-US" u="sng" dirty="0"/>
              <a:t>&gt;</a:t>
            </a:r>
            <a:r>
              <a:rPr lang="en-US" altLang="en-US" dirty="0"/>
              <a:t> 0.05 </a:t>
            </a:r>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endParaRPr lang="en-US" altLang="en-US" dirty="0"/>
          </a:p>
          <a:p>
            <a:pPr lvl="2">
              <a:buFont typeface="Arial" panose="020B0604020202020204" pitchFamily="34" charset="0"/>
              <a:buNone/>
            </a:pPr>
            <a:r>
              <a:rPr lang="en-US" altLang="en-US" dirty="0"/>
              <a:t>df=1 	X</a:t>
            </a:r>
            <a:r>
              <a:rPr lang="en-US" altLang="en-US" baseline="30000" dirty="0"/>
              <a:t>2 </a:t>
            </a:r>
            <a:r>
              <a:rPr lang="en-US" altLang="en-US" dirty="0"/>
              <a:t>&gt;3.841 		p</a:t>
            </a:r>
            <a:r>
              <a:rPr lang="en-US" altLang="en-US" u="sng" dirty="0"/>
              <a:t>&gt;</a:t>
            </a:r>
            <a:r>
              <a:rPr lang="en-US" altLang="en-US" dirty="0"/>
              <a:t> 0.05</a:t>
            </a:r>
          </a:p>
          <a:p>
            <a:pPr lvl="2">
              <a:buFont typeface="Arial" panose="020B0604020202020204" pitchFamily="34" charset="0"/>
              <a:buNone/>
            </a:pPr>
            <a:r>
              <a:rPr lang="en-US" altLang="en-US" dirty="0"/>
              <a:t>Df=3 	X</a:t>
            </a:r>
            <a:r>
              <a:rPr lang="en-US" altLang="en-US" baseline="30000" dirty="0"/>
              <a:t>2 </a:t>
            </a:r>
            <a:r>
              <a:rPr lang="en-US" altLang="en-US" dirty="0"/>
              <a:t>&gt;7.875 		p</a:t>
            </a:r>
            <a:r>
              <a:rPr lang="en-US" altLang="en-US" u="sng" dirty="0"/>
              <a:t>&gt;</a:t>
            </a:r>
            <a:r>
              <a:rPr lang="en-US" altLang="en-US" dirty="0"/>
              <a:t> 0.05</a:t>
            </a:r>
          </a:p>
        </p:txBody>
      </p:sp>
      <p:cxnSp>
        <p:nvCxnSpPr>
          <p:cNvPr id="7" name="Straight Arrow Connector 6">
            <a:extLst>
              <a:ext uri="{FF2B5EF4-FFF2-40B4-BE49-F238E27FC236}">
                <a16:creationId xmlns:a16="http://schemas.microsoft.com/office/drawing/2014/main" id="{07F5CEBA-04F8-A246-81B5-3D6EE413EA94}"/>
              </a:ext>
            </a:extLst>
          </p:cNvPr>
          <p:cNvCxnSpPr/>
          <p:nvPr/>
        </p:nvCxnSpPr>
        <p:spPr>
          <a:xfrm>
            <a:off x="3657600" y="52578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996F766-A784-6C4D-B1E1-8E3CE941B5A5}"/>
              </a:ext>
            </a:extLst>
          </p:cNvPr>
          <p:cNvCxnSpPr/>
          <p:nvPr/>
        </p:nvCxnSpPr>
        <p:spPr>
          <a:xfrm>
            <a:off x="3657600" y="5789613"/>
            <a:ext cx="13716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20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0B8D33B9-FBEA-1843-8722-3406C2F8C638}"/>
              </a:ext>
            </a:extLst>
          </p:cNvPr>
          <p:cNvSpPr>
            <a:spLocks noGrp="1"/>
          </p:cNvSpPr>
          <p:nvPr>
            <p:ph type="title"/>
          </p:nvPr>
        </p:nvSpPr>
        <p:spPr/>
        <p:txBody>
          <a:bodyPr/>
          <a:lstStyle/>
          <a:p>
            <a:r>
              <a:rPr lang="en-US" altLang="en-US"/>
              <a:t>Can we lessen the influence of chance on our experiments?</a:t>
            </a:r>
          </a:p>
        </p:txBody>
      </p:sp>
      <p:sp>
        <p:nvSpPr>
          <p:cNvPr id="62466" name="Content Placeholder 2">
            <a:extLst>
              <a:ext uri="{FF2B5EF4-FFF2-40B4-BE49-F238E27FC236}">
                <a16:creationId xmlns:a16="http://schemas.microsoft.com/office/drawing/2014/main" id="{A1D76542-BF49-694E-9B7B-5143664788EE}"/>
              </a:ext>
            </a:extLst>
          </p:cNvPr>
          <p:cNvSpPr>
            <a:spLocks noGrp="1"/>
          </p:cNvSpPr>
          <p:nvPr>
            <p:ph idx="1"/>
          </p:nvPr>
        </p:nvSpPr>
        <p:spPr/>
        <p:txBody>
          <a:bodyPr/>
          <a:lstStyle/>
          <a:p>
            <a:r>
              <a:rPr lang="en-US" altLang="en-US"/>
              <a:t>Toss a coin 5X  	 5 heads: 0 tails  OK?  Sure!</a:t>
            </a:r>
          </a:p>
          <a:p>
            <a:r>
              <a:rPr lang="en-US" altLang="en-US"/>
              <a:t>Toss a coin 500X   	500 heads:0 tails NO!</a:t>
            </a:r>
          </a:p>
          <a:p>
            <a:pPr>
              <a:buFont typeface="Arial" panose="020B0604020202020204" pitchFamily="34" charset="0"/>
              <a:buNone/>
            </a:pPr>
            <a:r>
              <a:rPr lang="en-US" altLang="en-US"/>
              <a:t>					(Should never see this!)</a:t>
            </a:r>
          </a:p>
          <a:p>
            <a:pPr>
              <a:buFont typeface="Arial" panose="020B0604020202020204" pitchFamily="34" charset="0"/>
              <a:buNone/>
            </a:pPr>
            <a:endParaRPr lang="en-US" altLang="en-US"/>
          </a:p>
          <a:p>
            <a:pPr>
              <a:buFont typeface="Arial" panose="020B0604020202020204" pitchFamily="34" charset="0"/>
              <a:buNone/>
            </a:pPr>
            <a:r>
              <a:rPr lang="en-US" altLang="en-US"/>
              <a:t>Why….?  Increasing the sample size decreases the chance fluctuation in the outcome. (This is </a:t>
            </a:r>
            <a:r>
              <a:rPr lang="en-US" altLang="en-US" b="1" i="1" u="sng">
                <a:solidFill>
                  <a:srgbClr val="FF0000"/>
                </a:solidFill>
              </a:rPr>
              <a:t>all</a:t>
            </a:r>
            <a:r>
              <a:rPr lang="en-US" altLang="en-US"/>
              <a:t> increasing sample size does!)</a:t>
            </a:r>
          </a:p>
        </p:txBody>
      </p:sp>
    </p:spTree>
    <p:extLst>
      <p:ext uri="{BB962C8B-B14F-4D97-AF65-F5344CB8AC3E}">
        <p14:creationId xmlns:p14="http://schemas.microsoft.com/office/powerpoint/2010/main" val="29447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D229FEFA-2630-8744-80F7-7766F01CDD1A}"/>
              </a:ext>
            </a:extLst>
          </p:cNvPr>
          <p:cNvSpPr>
            <a:spLocks noGrp="1"/>
          </p:cNvSpPr>
          <p:nvPr>
            <p:ph type="title"/>
          </p:nvPr>
        </p:nvSpPr>
        <p:spPr/>
        <p:txBody>
          <a:bodyPr/>
          <a:lstStyle/>
          <a:p>
            <a:r>
              <a:rPr lang="en-US" altLang="en-US"/>
              <a:t> Again….what happens when p&lt;0.05?</a:t>
            </a:r>
          </a:p>
        </p:txBody>
      </p:sp>
      <p:sp>
        <p:nvSpPr>
          <p:cNvPr id="63490" name="Content Placeholder 2">
            <a:extLst>
              <a:ext uri="{FF2B5EF4-FFF2-40B4-BE49-F238E27FC236}">
                <a16:creationId xmlns:a16="http://schemas.microsoft.com/office/drawing/2014/main" id="{1877CA18-E209-6345-BBD6-4FF6938FA978}"/>
              </a:ext>
            </a:extLst>
          </p:cNvPr>
          <p:cNvSpPr>
            <a:spLocks noGrp="1"/>
          </p:cNvSpPr>
          <p:nvPr>
            <p:ph idx="1"/>
          </p:nvPr>
        </p:nvSpPr>
        <p:spPr>
          <a:xfrm>
            <a:off x="457200" y="1600200"/>
            <a:ext cx="8229600" cy="5029200"/>
          </a:xfrm>
        </p:spPr>
        <p:txBody>
          <a:bodyPr/>
          <a:lstStyle/>
          <a:p>
            <a:r>
              <a:rPr lang="en-US" altLang="en-US"/>
              <a:t>Reject the null hypothesis.  You should be interested!!  </a:t>
            </a:r>
          </a:p>
          <a:p>
            <a:endParaRPr lang="en-US" altLang="en-US"/>
          </a:p>
          <a:p>
            <a:r>
              <a:rPr lang="en-US" altLang="en-US"/>
              <a:t>After all you started with a pretty boring expectation…rejecting H</a:t>
            </a:r>
            <a:r>
              <a:rPr lang="en-US" altLang="en-US" baseline="-25000"/>
              <a:t>0</a:t>
            </a:r>
            <a:r>
              <a:rPr lang="en-US" altLang="en-US"/>
              <a:t> means something </a:t>
            </a:r>
            <a:r>
              <a:rPr lang="en-US" altLang="en-US" i="1"/>
              <a:t>unexpected</a:t>
            </a:r>
            <a:r>
              <a:rPr lang="en-US" altLang="en-US"/>
              <a:t> occurred according to your data.</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354888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632C9DA3-B69C-A64E-B518-CF1B0B4FAB84}"/>
              </a:ext>
            </a:extLst>
          </p:cNvPr>
          <p:cNvSpPr>
            <a:spLocks noGrp="1"/>
          </p:cNvSpPr>
          <p:nvPr>
            <p:ph type="title"/>
          </p:nvPr>
        </p:nvSpPr>
        <p:spPr/>
        <p:txBody>
          <a:bodyPr/>
          <a:lstStyle/>
          <a:p>
            <a:endParaRPr lang="en-US" altLang="en-US"/>
          </a:p>
        </p:txBody>
      </p:sp>
      <p:sp>
        <p:nvSpPr>
          <p:cNvPr id="64514" name="Content Placeholder 2">
            <a:extLst>
              <a:ext uri="{FF2B5EF4-FFF2-40B4-BE49-F238E27FC236}">
                <a16:creationId xmlns:a16="http://schemas.microsoft.com/office/drawing/2014/main" id="{66814AB8-3D6F-4840-A1C0-1140B55B7320}"/>
              </a:ext>
            </a:extLst>
          </p:cNvPr>
          <p:cNvSpPr>
            <a:spLocks noGrp="1"/>
          </p:cNvSpPr>
          <p:nvPr>
            <p:ph idx="1"/>
          </p:nvPr>
        </p:nvSpPr>
        <p:spPr>
          <a:xfrm>
            <a:off x="457200" y="1600200"/>
            <a:ext cx="8229600" cy="5029200"/>
          </a:xfrm>
        </p:spPr>
        <p:txBody>
          <a:bodyPr/>
          <a:lstStyle/>
          <a:p>
            <a:pPr>
              <a:buFont typeface="Arial" panose="020B0604020202020204" pitchFamily="34" charset="0"/>
              <a:buNone/>
            </a:pPr>
            <a:r>
              <a:rPr lang="en-US" altLang="en-US"/>
              <a:t>But first…Pose the question.</a:t>
            </a:r>
          </a:p>
          <a:p>
            <a:pPr>
              <a:buFont typeface="Arial" panose="020B0604020202020204" pitchFamily="34" charset="0"/>
              <a:buAutoNum type="arabicPeriod"/>
            </a:pPr>
            <a:r>
              <a:rPr lang="en-US" altLang="en-US"/>
              <a:t>Is the sample size small?  Perhaps our rejection of H</a:t>
            </a:r>
            <a:r>
              <a:rPr lang="en-US" altLang="en-US" baseline="-25000"/>
              <a:t>0</a:t>
            </a:r>
            <a:r>
              <a:rPr lang="en-US" altLang="en-US"/>
              <a:t> is due to a small sample size. (like flipping a coin only 5 times)</a:t>
            </a:r>
          </a:p>
          <a:p>
            <a:pPr marL="914400" lvl="1" indent="-514350">
              <a:buFont typeface="Arial" panose="020B0604020202020204" pitchFamily="34" charset="0"/>
              <a:buNone/>
            </a:pPr>
            <a:r>
              <a:rPr lang="en-US" altLang="en-US"/>
              <a:t>	 Increase the sample size and test again?  If P value increases, may have had too small a sample in the beginning.</a:t>
            </a:r>
          </a:p>
          <a:p>
            <a:pPr>
              <a:buFont typeface="Arial" panose="020B0604020202020204" pitchFamily="34" charset="0"/>
              <a:buNone/>
            </a:pPr>
            <a:r>
              <a:rPr lang="en-US" altLang="en-US"/>
              <a:t>	If increasing sample size </a:t>
            </a:r>
            <a:r>
              <a:rPr lang="en-US" altLang="en-US" u="sng"/>
              <a:t>does not </a:t>
            </a:r>
            <a:r>
              <a:rPr lang="en-US" altLang="en-US"/>
              <a:t>increase p value…the deviation is likely due to something other than chance!</a:t>
            </a:r>
          </a:p>
        </p:txBody>
      </p:sp>
    </p:spTree>
    <p:extLst>
      <p:ext uri="{BB962C8B-B14F-4D97-AF65-F5344CB8AC3E}">
        <p14:creationId xmlns:p14="http://schemas.microsoft.com/office/powerpoint/2010/main" val="4128062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FBAED015-F923-6848-BFFC-46AA54C5F735}"/>
              </a:ext>
            </a:extLst>
          </p:cNvPr>
          <p:cNvSpPr>
            <a:spLocks noGrp="1"/>
          </p:cNvSpPr>
          <p:nvPr>
            <p:ph type="title"/>
          </p:nvPr>
        </p:nvSpPr>
        <p:spPr/>
        <p:txBody>
          <a:bodyPr/>
          <a:lstStyle/>
          <a:p>
            <a:r>
              <a:rPr lang="en-US" altLang="en-US"/>
              <a:t> What then?...Form an alternative hypothesis…</a:t>
            </a:r>
          </a:p>
        </p:txBody>
      </p:sp>
      <p:sp>
        <p:nvSpPr>
          <p:cNvPr id="65538" name="Content Placeholder 2">
            <a:extLst>
              <a:ext uri="{FF2B5EF4-FFF2-40B4-BE49-F238E27FC236}">
                <a16:creationId xmlns:a16="http://schemas.microsoft.com/office/drawing/2014/main" id="{DF803563-F349-9F4C-8C60-FCA89FA9A52D}"/>
              </a:ext>
            </a:extLst>
          </p:cNvPr>
          <p:cNvSpPr>
            <a:spLocks noGrp="1"/>
          </p:cNvSpPr>
          <p:nvPr>
            <p:ph idx="1"/>
          </p:nvPr>
        </p:nvSpPr>
        <p:spPr>
          <a:xfrm>
            <a:off x="457200" y="1600200"/>
            <a:ext cx="8229600" cy="4800600"/>
          </a:xfrm>
        </p:spPr>
        <p:txBody>
          <a:bodyPr/>
          <a:lstStyle/>
          <a:p>
            <a:r>
              <a:rPr lang="en-US" altLang="en-US" dirty="0"/>
              <a:t>How…?</a:t>
            </a:r>
          </a:p>
          <a:p>
            <a:pPr lvl="1"/>
            <a:r>
              <a:rPr lang="en-US" altLang="en-US" dirty="0"/>
              <a:t>By </a:t>
            </a:r>
            <a:r>
              <a:rPr lang="en-US" altLang="en-US" u="sng" dirty="0"/>
              <a:t>examining the data </a:t>
            </a:r>
            <a:r>
              <a:rPr lang="en-US" altLang="en-US" dirty="0"/>
              <a:t>closely.</a:t>
            </a:r>
          </a:p>
          <a:p>
            <a:pPr lvl="2"/>
            <a:r>
              <a:rPr lang="en-US" altLang="en-US" dirty="0"/>
              <a:t>500  heads: 0 tails		Say more than </a:t>
            </a:r>
            <a:r>
              <a:rPr lang="ja-JP" altLang="en-US"/>
              <a:t>“</a:t>
            </a:r>
            <a:r>
              <a:rPr lang="en-US" altLang="ja-JP" dirty="0"/>
              <a:t>something unexpected happened</a:t>
            </a:r>
            <a:r>
              <a:rPr lang="ja-JP" altLang="en-US"/>
              <a:t>”</a:t>
            </a:r>
            <a:r>
              <a:rPr lang="en-US" altLang="ja-JP" dirty="0"/>
              <a:t> or “I failed” </a:t>
            </a:r>
          </a:p>
          <a:p>
            <a:pPr lvl="2"/>
            <a:r>
              <a:rPr lang="en-US" altLang="en-US" dirty="0"/>
              <a:t>Hypothesis…The coin is a trick coin with 2 heads. This is great, since we can test this hypothesis easily.</a:t>
            </a:r>
          </a:p>
          <a:p>
            <a:pPr lvl="2"/>
            <a:endParaRPr lang="en-US" altLang="en-US" dirty="0"/>
          </a:p>
          <a:p>
            <a:pPr lvl="2">
              <a:buFont typeface="Arial" panose="020B0604020202020204" pitchFamily="34" charset="0"/>
              <a:buNone/>
            </a:pPr>
            <a:r>
              <a:rPr lang="en-US" altLang="en-US" dirty="0"/>
              <a:t>In the next chapter we will see that Mendel</a:t>
            </a:r>
            <a:r>
              <a:rPr lang="ja-JP" altLang="en-US"/>
              <a:t>’</a:t>
            </a:r>
            <a:r>
              <a:rPr lang="en-US" altLang="ja-JP" dirty="0"/>
              <a:t>s ideas must be extended to explain inheritance of specific traits.  Data might not fit  the observations made by Mendel on peas…Be </a:t>
            </a:r>
            <a:r>
              <a:rPr lang="en-US" altLang="ja-JP" b="1" u="sng" dirty="0"/>
              <a:t>careful</a:t>
            </a:r>
            <a:r>
              <a:rPr lang="en-US" altLang="ja-JP" dirty="0"/>
              <a:t> observers.</a:t>
            </a:r>
            <a:endParaRPr lang="en-US" altLang="en-US" dirty="0"/>
          </a:p>
        </p:txBody>
      </p:sp>
    </p:spTree>
    <p:extLst>
      <p:ext uri="{BB962C8B-B14F-4D97-AF65-F5344CB8AC3E}">
        <p14:creationId xmlns:p14="http://schemas.microsoft.com/office/powerpoint/2010/main" val="1688696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39791C26-2CEC-C849-BCF7-818C29ED4CC3}"/>
              </a:ext>
            </a:extLst>
          </p:cNvPr>
          <p:cNvSpPr>
            <a:spLocks noGrp="1"/>
          </p:cNvSpPr>
          <p:nvPr>
            <p:ph type="title"/>
          </p:nvPr>
        </p:nvSpPr>
        <p:spPr/>
        <p:txBody>
          <a:bodyPr/>
          <a:lstStyle/>
          <a:p>
            <a:r>
              <a:rPr lang="en-US" altLang="en-US" sz="4000"/>
              <a:t>New Stuff…. How might we look at transmission of traits in humans?...</a:t>
            </a:r>
          </a:p>
        </p:txBody>
      </p:sp>
      <p:sp>
        <p:nvSpPr>
          <p:cNvPr id="41986" name="Content Placeholder 2">
            <a:extLst>
              <a:ext uri="{FF2B5EF4-FFF2-40B4-BE49-F238E27FC236}">
                <a16:creationId xmlns:a16="http://schemas.microsoft.com/office/drawing/2014/main" id="{76DA9F62-535A-1F4D-913E-8902406CC38A}"/>
              </a:ext>
            </a:extLst>
          </p:cNvPr>
          <p:cNvSpPr>
            <a:spLocks noGrp="1"/>
          </p:cNvSpPr>
          <p:nvPr>
            <p:ph idx="1"/>
          </p:nvPr>
        </p:nvSpPr>
        <p:spPr/>
        <p:txBody>
          <a:bodyPr/>
          <a:lstStyle/>
          <a:p>
            <a:pPr>
              <a:buFont typeface="Arial" panose="020B0604020202020204" pitchFamily="34" charset="0"/>
              <a:buNone/>
            </a:pPr>
            <a:r>
              <a:rPr lang="en-US" altLang="en-US"/>
              <a:t>P1		  F1		F2?</a:t>
            </a:r>
          </a:p>
          <a:p>
            <a:pPr>
              <a:buFont typeface="Arial" panose="020B0604020202020204" pitchFamily="34" charset="0"/>
              <a:buNone/>
            </a:pPr>
            <a:endParaRPr lang="en-US" altLang="en-US"/>
          </a:p>
          <a:p>
            <a:pPr>
              <a:buFont typeface="Arial" panose="020B0604020202020204" pitchFamily="34" charset="0"/>
              <a:buNone/>
            </a:pPr>
            <a:r>
              <a:rPr lang="en-US" altLang="en-US"/>
              <a:t>NO! We cannot control breeding in humans! </a:t>
            </a:r>
          </a:p>
          <a:p>
            <a:pPr>
              <a:buFont typeface="Arial" panose="020B0604020202020204" pitchFamily="34" charset="0"/>
              <a:buNone/>
            </a:pPr>
            <a:r>
              <a:rPr lang="en-US" altLang="en-US"/>
              <a:t>	We are rarely “true breeding” as we choose our mates from outside our clan</a:t>
            </a:r>
          </a:p>
          <a:p>
            <a:pPr>
              <a:buFont typeface="Arial" panose="020B0604020202020204" pitchFamily="34" charset="0"/>
              <a:buNone/>
            </a:pPr>
            <a:r>
              <a:rPr lang="en-US" altLang="en-US"/>
              <a:t>	F1 X F1---not culturally acceptable</a:t>
            </a:r>
          </a:p>
          <a:p>
            <a:pPr>
              <a:buFont typeface="Arial" panose="020B0604020202020204" pitchFamily="34" charset="0"/>
              <a:buNone/>
            </a:pPr>
            <a:r>
              <a:rPr lang="en-US" altLang="en-US"/>
              <a:t>	F2—do not produce hundreds of offspring</a:t>
            </a:r>
          </a:p>
          <a:p>
            <a:pPr>
              <a:buFont typeface="Arial" panose="020B0604020202020204" pitchFamily="34" charset="0"/>
              <a:buNone/>
            </a:pPr>
            <a:endParaRPr lang="en-US" altLang="en-US"/>
          </a:p>
          <a:p>
            <a:endParaRPr lang="en-US" altLang="en-US"/>
          </a:p>
        </p:txBody>
      </p:sp>
      <p:cxnSp>
        <p:nvCxnSpPr>
          <p:cNvPr id="5" name="Straight Arrow Connector 4">
            <a:extLst>
              <a:ext uri="{FF2B5EF4-FFF2-40B4-BE49-F238E27FC236}">
                <a16:creationId xmlns:a16="http://schemas.microsoft.com/office/drawing/2014/main" id="{2CFFE25B-37CA-594B-9FE2-0826881EA5D3}"/>
              </a:ext>
            </a:extLst>
          </p:cNvPr>
          <p:cNvCxnSpPr/>
          <p:nvPr/>
        </p:nvCxnSpPr>
        <p:spPr>
          <a:xfrm>
            <a:off x="1295400" y="1981200"/>
            <a:ext cx="11430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3C891D7-3068-A542-9544-23027DB58567}"/>
              </a:ext>
            </a:extLst>
          </p:cNvPr>
          <p:cNvCxnSpPr/>
          <p:nvPr/>
        </p:nvCxnSpPr>
        <p:spPr>
          <a:xfrm>
            <a:off x="3048000" y="1905000"/>
            <a:ext cx="11430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26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1536437F-8C71-D041-8DFB-F799A57F58C2}"/>
              </a:ext>
            </a:extLst>
          </p:cNvPr>
          <p:cNvSpPr>
            <a:spLocks noGrp="1"/>
          </p:cNvSpPr>
          <p:nvPr>
            <p:ph type="title"/>
          </p:nvPr>
        </p:nvSpPr>
        <p:spPr/>
        <p:txBody>
          <a:bodyPr/>
          <a:lstStyle/>
          <a:p>
            <a:r>
              <a:rPr lang="en-US" altLang="en-US"/>
              <a:t>Test yourself!</a:t>
            </a:r>
          </a:p>
        </p:txBody>
      </p:sp>
      <p:sp>
        <p:nvSpPr>
          <p:cNvPr id="60418" name="Content Placeholder 2">
            <a:extLst>
              <a:ext uri="{FF2B5EF4-FFF2-40B4-BE49-F238E27FC236}">
                <a16:creationId xmlns:a16="http://schemas.microsoft.com/office/drawing/2014/main" id="{9500928E-51F7-7642-9B68-12F6562E8E0D}"/>
              </a:ext>
            </a:extLst>
          </p:cNvPr>
          <p:cNvSpPr>
            <a:spLocks noGrp="1"/>
          </p:cNvSpPr>
          <p:nvPr>
            <p:ph idx="1"/>
          </p:nvPr>
        </p:nvSpPr>
        <p:spPr>
          <a:xfrm>
            <a:off x="457200" y="1600200"/>
            <a:ext cx="8458200" cy="4953000"/>
          </a:xfrm>
        </p:spPr>
        <p:txBody>
          <a:bodyPr/>
          <a:lstStyle/>
          <a:p>
            <a:r>
              <a:rPr lang="en-US" altLang="en-US"/>
              <a:t>In a 5-point cross,  what ratio of F2 offspring should show all dominant traits?</a:t>
            </a:r>
          </a:p>
          <a:p>
            <a:endParaRPr lang="en-US" altLang="en-US"/>
          </a:p>
          <a:p>
            <a:r>
              <a:rPr lang="en-US" altLang="en-US"/>
              <a:t>All recessive traits?</a:t>
            </a:r>
          </a:p>
          <a:p>
            <a:endParaRPr lang="en-US" altLang="en-US"/>
          </a:p>
          <a:p>
            <a:r>
              <a:rPr lang="en-US" altLang="en-US"/>
              <a:t>This genotype? AAbbCcDDEe—What is the probability that the F2 offspring will have this genotype? (Go back to the 1:2:1 genotype ratio)</a:t>
            </a:r>
          </a:p>
        </p:txBody>
      </p:sp>
    </p:spTree>
    <p:extLst>
      <p:ext uri="{BB962C8B-B14F-4D97-AF65-F5344CB8AC3E}">
        <p14:creationId xmlns:p14="http://schemas.microsoft.com/office/powerpoint/2010/main" val="287002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ADCDD0AD-2EEF-A440-9FA7-2F190686F68A}"/>
              </a:ext>
            </a:extLst>
          </p:cNvPr>
          <p:cNvSpPr>
            <a:spLocks noGrp="1"/>
          </p:cNvSpPr>
          <p:nvPr>
            <p:ph type="title"/>
          </p:nvPr>
        </p:nvSpPr>
        <p:spPr/>
        <p:txBody>
          <a:bodyPr/>
          <a:lstStyle/>
          <a:p>
            <a:br>
              <a:rPr lang="en-US" altLang="en-US" sz="3600"/>
            </a:br>
            <a:r>
              <a:rPr lang="en-US" altLang="en-US" sz="3600"/>
              <a:t>Can do a </a:t>
            </a:r>
            <a:r>
              <a:rPr lang="ja-JP" altLang="en-US" sz="3600"/>
              <a:t>“</a:t>
            </a:r>
            <a:r>
              <a:rPr lang="en-US" altLang="ja-JP" sz="3600"/>
              <a:t>retrospective</a:t>
            </a:r>
            <a:r>
              <a:rPr lang="ja-JP" altLang="en-US" sz="3600"/>
              <a:t>”</a:t>
            </a:r>
            <a:r>
              <a:rPr lang="en-US" altLang="ja-JP" sz="3600"/>
              <a:t> examination of family called---</a:t>
            </a:r>
            <a:r>
              <a:rPr lang="en-US" altLang="ja-JP" sz="3600">
                <a:solidFill>
                  <a:srgbClr val="FF0000"/>
                </a:solidFill>
              </a:rPr>
              <a:t>Pedigree</a:t>
            </a:r>
            <a:br>
              <a:rPr lang="en-US" altLang="ja-JP">
                <a:solidFill>
                  <a:srgbClr val="FF0000"/>
                </a:solidFill>
              </a:rPr>
            </a:br>
            <a:endParaRPr lang="en-US" altLang="en-US"/>
          </a:p>
        </p:txBody>
      </p:sp>
      <p:sp>
        <p:nvSpPr>
          <p:cNvPr id="43010" name="Content Placeholder 2">
            <a:extLst>
              <a:ext uri="{FF2B5EF4-FFF2-40B4-BE49-F238E27FC236}">
                <a16:creationId xmlns:a16="http://schemas.microsoft.com/office/drawing/2014/main" id="{61EF7786-32FD-A049-819B-A802EA13AEFF}"/>
              </a:ext>
            </a:extLst>
          </p:cNvPr>
          <p:cNvSpPr>
            <a:spLocks noGrp="1"/>
          </p:cNvSpPr>
          <p:nvPr>
            <p:ph idx="1"/>
          </p:nvPr>
        </p:nvSpPr>
        <p:spPr>
          <a:xfrm>
            <a:off x="457200" y="1600200"/>
            <a:ext cx="8229600" cy="4876800"/>
          </a:xfrm>
        </p:spPr>
        <p:txBody>
          <a:bodyPr/>
          <a:lstStyle/>
          <a:p>
            <a:r>
              <a:rPr lang="en-US" altLang="en-US"/>
              <a:t>Allows us to look at how a trait was passed from parents to offspring through 2 or more generations.</a:t>
            </a:r>
          </a:p>
          <a:p>
            <a:pPr lvl="1"/>
            <a:r>
              <a:rPr lang="en-US" altLang="en-US"/>
              <a:t>Can trace specific traits, diseases, etc. and ask…</a:t>
            </a:r>
          </a:p>
          <a:p>
            <a:pPr lvl="1"/>
            <a:endParaRPr lang="en-US" altLang="en-US"/>
          </a:p>
          <a:p>
            <a:pPr lvl="2"/>
            <a:r>
              <a:rPr lang="en-US" altLang="en-US"/>
              <a:t>Are these traits passed in a 1 gene-1 trait (Mendelian) pattern?  </a:t>
            </a:r>
          </a:p>
          <a:p>
            <a:pPr lvl="2"/>
            <a:r>
              <a:rPr lang="en-US" altLang="en-US"/>
              <a:t>Can we see  that a trait looks dominant or recessive?</a:t>
            </a:r>
          </a:p>
          <a:p>
            <a:pPr lvl="2"/>
            <a:r>
              <a:rPr lang="en-US" altLang="en-US"/>
              <a:t>Can we predict probabilities of the trait showing up in future generations? </a:t>
            </a:r>
          </a:p>
        </p:txBody>
      </p:sp>
    </p:spTree>
    <p:extLst>
      <p:ext uri="{BB962C8B-B14F-4D97-AF65-F5344CB8AC3E}">
        <p14:creationId xmlns:p14="http://schemas.microsoft.com/office/powerpoint/2010/main" val="265699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7">
            <a:extLst>
              <a:ext uri="{FF2B5EF4-FFF2-40B4-BE49-F238E27FC236}">
                <a16:creationId xmlns:a16="http://schemas.microsoft.com/office/drawing/2014/main" id="{4BC98A68-6DDE-6444-9487-1ADF8D2526FB}"/>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3.13</a:t>
            </a:r>
          </a:p>
        </p:txBody>
      </p:sp>
      <p:pic>
        <p:nvPicPr>
          <p:cNvPr id="45058" name="Picture 12">
            <a:extLst>
              <a:ext uri="{FF2B5EF4-FFF2-40B4-BE49-F238E27FC236}">
                <a16:creationId xmlns:a16="http://schemas.microsoft.com/office/drawing/2014/main" id="{D1EF5855-804E-034D-B9A3-2FCB3ADAA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48"/>
          <a:stretch>
            <a:fillRect/>
          </a:stretch>
        </p:blipFill>
        <p:spPr bwMode="auto">
          <a:xfrm>
            <a:off x="3462338" y="534988"/>
            <a:ext cx="4310062" cy="617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3">
            <a:extLst>
              <a:ext uri="{FF2B5EF4-FFF2-40B4-BE49-F238E27FC236}">
                <a16:creationId xmlns:a16="http://schemas.microsoft.com/office/drawing/2014/main" id="{F5982F54-44C3-674B-91E1-B8ADA6AD0D8C}"/>
              </a:ext>
            </a:extLst>
          </p:cNvPr>
          <p:cNvSpPr txBox="1">
            <a:spLocks noChangeArrowheads="1"/>
          </p:cNvSpPr>
          <p:nvPr/>
        </p:nvSpPr>
        <p:spPr bwMode="auto">
          <a:xfrm>
            <a:off x="152400" y="152400"/>
            <a:ext cx="3810000"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solidFill>
                  <a:schemeClr val="accent6">
                    <a:lumMod val="75000"/>
                  </a:schemeClr>
                </a:solidFill>
                <a:cs typeface="MS PGothic" charset="0"/>
              </a:rPr>
              <a:t>Pedigree conventions (ways of doing things)</a:t>
            </a:r>
          </a:p>
        </p:txBody>
      </p:sp>
      <p:sp>
        <p:nvSpPr>
          <p:cNvPr id="5" name="TextBox 3">
            <a:extLst>
              <a:ext uri="{FF2B5EF4-FFF2-40B4-BE49-F238E27FC236}">
                <a16:creationId xmlns:a16="http://schemas.microsoft.com/office/drawing/2014/main" id="{6159ACA3-F1BD-3448-A18E-0F1BC531A804}"/>
              </a:ext>
            </a:extLst>
          </p:cNvPr>
          <p:cNvSpPr txBox="1">
            <a:spLocks noChangeArrowheads="1"/>
          </p:cNvSpPr>
          <p:nvPr/>
        </p:nvSpPr>
        <p:spPr bwMode="auto">
          <a:xfrm>
            <a:off x="5867400" y="922338"/>
            <a:ext cx="3810000" cy="6461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chemeClr val="accent6">
                    <a:lumMod val="75000"/>
                  </a:schemeClr>
                </a:solidFill>
                <a:cs typeface="MS PGothic" charset="0"/>
              </a:rPr>
              <a:t>(people who show the trait we </a:t>
            </a:r>
          </a:p>
          <a:p>
            <a:pPr eaLnBrk="1" hangingPunct="1">
              <a:defRPr/>
            </a:pPr>
            <a:r>
              <a:rPr lang="en-US" sz="1800" dirty="0">
                <a:solidFill>
                  <a:schemeClr val="accent6">
                    <a:lumMod val="75000"/>
                  </a:schemeClr>
                </a:solidFill>
                <a:cs typeface="MS PGothic" charset="0"/>
              </a:rPr>
              <a:t>are following)</a:t>
            </a:r>
          </a:p>
        </p:txBody>
      </p:sp>
      <p:sp>
        <p:nvSpPr>
          <p:cNvPr id="6" name="TextBox 3">
            <a:extLst>
              <a:ext uri="{FF2B5EF4-FFF2-40B4-BE49-F238E27FC236}">
                <a16:creationId xmlns:a16="http://schemas.microsoft.com/office/drawing/2014/main" id="{D6BFC119-6D5B-154E-AC20-4C1C32A68F1E}"/>
              </a:ext>
            </a:extLst>
          </p:cNvPr>
          <p:cNvSpPr txBox="1">
            <a:spLocks noChangeArrowheads="1"/>
          </p:cNvSpPr>
          <p:nvPr/>
        </p:nvSpPr>
        <p:spPr bwMode="auto">
          <a:xfrm>
            <a:off x="4648200" y="4611688"/>
            <a:ext cx="3810000" cy="6461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chemeClr val="accent6">
                    <a:lumMod val="75000"/>
                  </a:schemeClr>
                </a:solidFill>
                <a:cs typeface="MS PGothic" charset="0"/>
              </a:rPr>
              <a:t>(the person whose condition initiated the study of the family)</a:t>
            </a:r>
          </a:p>
        </p:txBody>
      </p:sp>
      <p:sp>
        <p:nvSpPr>
          <p:cNvPr id="7" name="TextBox 3">
            <a:extLst>
              <a:ext uri="{FF2B5EF4-FFF2-40B4-BE49-F238E27FC236}">
                <a16:creationId xmlns:a16="http://schemas.microsoft.com/office/drawing/2014/main" id="{160C9AC1-2A21-2E48-A071-F891E96D42B5}"/>
              </a:ext>
            </a:extLst>
          </p:cNvPr>
          <p:cNvSpPr txBox="1">
            <a:spLocks noChangeArrowheads="1"/>
          </p:cNvSpPr>
          <p:nvPr/>
        </p:nvSpPr>
        <p:spPr bwMode="auto">
          <a:xfrm>
            <a:off x="1600200" y="4764088"/>
            <a:ext cx="1752600" cy="36988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a:solidFill>
                  <a:schemeClr val="accent6">
                    <a:lumMod val="75000"/>
                  </a:schemeClr>
                </a:solidFill>
                <a:cs typeface="MS PGothic" charset="0"/>
              </a:rPr>
              <a:t>P=“</a:t>
            </a:r>
            <a:r>
              <a:rPr lang="en-US" sz="1800" dirty="0" err="1">
                <a:solidFill>
                  <a:schemeClr val="accent6">
                    <a:lumMod val="75000"/>
                  </a:schemeClr>
                </a:solidFill>
                <a:cs typeface="MS PGothic" charset="0"/>
              </a:rPr>
              <a:t>proband</a:t>
            </a:r>
            <a:r>
              <a:rPr lang="en-US" sz="1800" dirty="0">
                <a:solidFill>
                  <a:schemeClr val="accent6">
                    <a:lumMod val="75000"/>
                  </a:schemeClr>
                </a:solidFill>
                <a:cs typeface="MS PGothic" charset="0"/>
              </a:rPr>
              <a:t>”</a:t>
            </a:r>
          </a:p>
        </p:txBody>
      </p:sp>
      <p:sp>
        <p:nvSpPr>
          <p:cNvPr id="8" name="TextBox 3">
            <a:extLst>
              <a:ext uri="{FF2B5EF4-FFF2-40B4-BE49-F238E27FC236}">
                <a16:creationId xmlns:a16="http://schemas.microsoft.com/office/drawing/2014/main" id="{C5DEE57A-D263-B94D-B942-D899B780DB84}"/>
              </a:ext>
            </a:extLst>
          </p:cNvPr>
          <p:cNvSpPr txBox="1">
            <a:spLocks noChangeArrowheads="1"/>
          </p:cNvSpPr>
          <p:nvPr/>
        </p:nvSpPr>
        <p:spPr bwMode="auto">
          <a:xfrm>
            <a:off x="6324600" y="5867400"/>
            <a:ext cx="2971800" cy="64611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chemeClr val="accent6">
                    <a:lumMod val="75000"/>
                  </a:schemeClr>
                </a:solidFill>
                <a:cs typeface="MS PGothic" charset="0"/>
              </a:rPr>
              <a:t>Usually not shown—can </a:t>
            </a:r>
            <a:r>
              <a:rPr lang="en-US" sz="1800">
                <a:solidFill>
                  <a:schemeClr val="accent6">
                    <a:lumMod val="75000"/>
                  </a:schemeClr>
                </a:solidFill>
                <a:cs typeface="MS PGothic" charset="0"/>
              </a:rPr>
              <a:t>be inferred</a:t>
            </a:r>
            <a:endParaRPr lang="en-US" sz="1800" dirty="0">
              <a:solidFill>
                <a:schemeClr val="accent6">
                  <a:lumMod val="75000"/>
                </a:schemeClr>
              </a:solidFill>
              <a:cs typeface="MS PGothic" charset="0"/>
            </a:endParaRPr>
          </a:p>
        </p:txBody>
      </p:sp>
    </p:spTree>
    <p:extLst>
      <p:ext uri="{BB962C8B-B14F-4D97-AF65-F5344CB8AC3E}">
        <p14:creationId xmlns:p14="http://schemas.microsoft.com/office/powerpoint/2010/main" val="1964020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42B2512-AB5F-2B47-A634-5D18E2172103}"/>
              </a:ext>
            </a:extLst>
          </p:cNvPr>
          <p:cNvSpPr>
            <a:spLocks noGrp="1"/>
          </p:cNvSpPr>
          <p:nvPr>
            <p:ph type="title"/>
          </p:nvPr>
        </p:nvSpPr>
        <p:spPr/>
        <p:txBody>
          <a:bodyPr/>
          <a:lstStyle/>
          <a:p>
            <a:r>
              <a:rPr lang="en-US" altLang="en-US"/>
              <a:t>Analysis of pedigrees usually answers 2 questions…</a:t>
            </a:r>
          </a:p>
        </p:txBody>
      </p:sp>
      <p:sp>
        <p:nvSpPr>
          <p:cNvPr id="47106" name="Content Placeholder 2">
            <a:extLst>
              <a:ext uri="{FF2B5EF4-FFF2-40B4-BE49-F238E27FC236}">
                <a16:creationId xmlns:a16="http://schemas.microsoft.com/office/drawing/2014/main" id="{AC3426D0-C043-BA45-BF53-5ECEB32D9463}"/>
              </a:ext>
            </a:extLst>
          </p:cNvPr>
          <p:cNvSpPr>
            <a:spLocks noGrp="1"/>
          </p:cNvSpPr>
          <p:nvPr>
            <p:ph idx="1"/>
          </p:nvPr>
        </p:nvSpPr>
        <p:spPr>
          <a:xfrm>
            <a:off x="457200" y="1600200"/>
            <a:ext cx="8229600" cy="5029200"/>
          </a:xfrm>
        </p:spPr>
        <p:txBody>
          <a:bodyPr/>
          <a:lstStyle/>
          <a:p>
            <a:pPr marL="514350" indent="-514350">
              <a:buFont typeface="Arial" panose="020B0604020202020204" pitchFamily="34" charset="0"/>
              <a:buAutoNum type="arabicPeriod"/>
            </a:pPr>
            <a:r>
              <a:rPr lang="en-US" altLang="en-US"/>
              <a:t>Based on the pattern, what is the most likely </a:t>
            </a:r>
            <a:r>
              <a:rPr lang="en-US" altLang="en-US" u="sng"/>
              <a:t>mode of inheritance</a:t>
            </a:r>
            <a:r>
              <a:rPr lang="en-US" altLang="en-US"/>
              <a:t> of this trait?</a:t>
            </a:r>
          </a:p>
          <a:p>
            <a:pPr marL="514350" indent="-514350">
              <a:buFont typeface="Arial" panose="020B0604020202020204" pitchFamily="34" charset="0"/>
              <a:buNone/>
            </a:pPr>
            <a:endParaRPr lang="en-US" altLang="en-US"/>
          </a:p>
          <a:p>
            <a:pPr marL="514350" indent="-514350"/>
            <a:r>
              <a:rPr lang="en-US" altLang="en-US"/>
              <a:t>recessive trait</a:t>
            </a:r>
          </a:p>
          <a:p>
            <a:pPr marL="514350" indent="-514350"/>
            <a:r>
              <a:rPr lang="en-US" altLang="en-US"/>
              <a:t>dominant trait</a:t>
            </a:r>
          </a:p>
          <a:p>
            <a:pPr marL="514350" indent="-514350"/>
            <a:r>
              <a:rPr lang="en-US" altLang="en-US"/>
              <a:t>seems not to follow Mendelian patterns 	</a:t>
            </a:r>
          </a:p>
          <a:p>
            <a:pPr marL="914400" lvl="1" indent="-514350">
              <a:buFont typeface="Courier New" panose="02070309020205020404" pitchFamily="49" charset="0"/>
              <a:buChar char="o"/>
            </a:pPr>
            <a:r>
              <a:rPr lang="en-US" altLang="en-US"/>
              <a:t>Not a genetic trait at all</a:t>
            </a:r>
          </a:p>
          <a:p>
            <a:pPr marL="914400" lvl="1" indent="-514350">
              <a:buFont typeface="Courier New" panose="02070309020205020404" pitchFamily="49" charset="0"/>
              <a:buChar char="o"/>
            </a:pPr>
            <a:r>
              <a:rPr lang="en-US" altLang="en-US"/>
              <a:t>Shows an extension of Medelian inheritance</a:t>
            </a:r>
          </a:p>
          <a:p>
            <a:pPr marL="514350" indent="-514350">
              <a:buFont typeface="Arial" panose="020B0604020202020204" pitchFamily="34" charset="0"/>
              <a:buNone/>
            </a:pPr>
            <a:endParaRPr lang="en-US" altLang="en-US"/>
          </a:p>
        </p:txBody>
      </p:sp>
    </p:spTree>
    <p:extLst>
      <p:ext uri="{BB962C8B-B14F-4D97-AF65-F5344CB8AC3E}">
        <p14:creationId xmlns:p14="http://schemas.microsoft.com/office/powerpoint/2010/main" val="3596435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AD717CF9-05EE-C44F-98DC-6DFCDB32E390}"/>
              </a:ext>
            </a:extLst>
          </p:cNvPr>
          <p:cNvSpPr>
            <a:spLocks noGrp="1"/>
          </p:cNvSpPr>
          <p:nvPr>
            <p:ph type="title"/>
          </p:nvPr>
        </p:nvSpPr>
        <p:spPr/>
        <p:txBody>
          <a:bodyPr/>
          <a:lstStyle/>
          <a:p>
            <a:endParaRPr lang="en-US" altLang="en-US"/>
          </a:p>
        </p:txBody>
      </p:sp>
      <p:sp>
        <p:nvSpPr>
          <p:cNvPr id="49154" name="Content Placeholder 2">
            <a:extLst>
              <a:ext uri="{FF2B5EF4-FFF2-40B4-BE49-F238E27FC236}">
                <a16:creationId xmlns:a16="http://schemas.microsoft.com/office/drawing/2014/main" id="{58BAE939-B213-E441-89F1-6D3F36A20547}"/>
              </a:ext>
            </a:extLst>
          </p:cNvPr>
          <p:cNvSpPr>
            <a:spLocks noGrp="1"/>
          </p:cNvSpPr>
          <p:nvPr>
            <p:ph idx="1"/>
          </p:nvPr>
        </p:nvSpPr>
        <p:spPr>
          <a:xfrm>
            <a:off x="609600" y="1447800"/>
            <a:ext cx="8229600" cy="4525963"/>
          </a:xfrm>
          <a:ln>
            <a:solidFill>
              <a:schemeClr val="tx1"/>
            </a:solidFill>
            <a:miter lim="800000"/>
            <a:headEnd/>
            <a:tailEnd/>
          </a:ln>
        </p:spPr>
        <p:txBody>
          <a:bodyPr/>
          <a:lstStyle/>
          <a:p>
            <a:pPr>
              <a:buFont typeface="Arial" panose="020B0604020202020204" pitchFamily="34" charset="0"/>
              <a:buNone/>
            </a:pPr>
            <a:r>
              <a:rPr lang="en-US" altLang="en-US"/>
              <a:t>2.  If the trait shows a genetic pattern, what are the most likely genotypes for the individuals?</a:t>
            </a:r>
          </a:p>
        </p:txBody>
      </p:sp>
      <p:cxnSp>
        <p:nvCxnSpPr>
          <p:cNvPr id="23" name="Straight Connector 22">
            <a:extLst>
              <a:ext uri="{FF2B5EF4-FFF2-40B4-BE49-F238E27FC236}">
                <a16:creationId xmlns:a16="http://schemas.microsoft.com/office/drawing/2014/main" id="{7E66BEF1-274E-904E-A98D-3470EC666D52}"/>
              </a:ext>
            </a:extLst>
          </p:cNvPr>
          <p:cNvCxnSpPr/>
          <p:nvPr/>
        </p:nvCxnSpPr>
        <p:spPr>
          <a:xfrm rot="16200000">
            <a:off x="383382" y="5788819"/>
            <a:ext cx="304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6620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70681F07-EC42-2643-894E-F87B203BF2E5}"/>
              </a:ext>
            </a:extLst>
          </p:cNvPr>
          <p:cNvSpPr>
            <a:spLocks noGrp="1"/>
          </p:cNvSpPr>
          <p:nvPr>
            <p:ph type="title"/>
          </p:nvPr>
        </p:nvSpPr>
        <p:spPr/>
        <p:txBody>
          <a:bodyPr/>
          <a:lstStyle/>
          <a:p>
            <a:r>
              <a:rPr lang="en-US" altLang="en-US"/>
              <a:t>Some general pointers for pedigree analysis…</a:t>
            </a:r>
          </a:p>
        </p:txBody>
      </p:sp>
      <p:sp>
        <p:nvSpPr>
          <p:cNvPr id="51202" name="Content Placeholder 2">
            <a:extLst>
              <a:ext uri="{FF2B5EF4-FFF2-40B4-BE49-F238E27FC236}">
                <a16:creationId xmlns:a16="http://schemas.microsoft.com/office/drawing/2014/main" id="{9A7579D0-8A61-9A4F-A1D6-B88D8E6F5BE8}"/>
              </a:ext>
            </a:extLst>
          </p:cNvPr>
          <p:cNvSpPr>
            <a:spLocks noGrp="1"/>
          </p:cNvSpPr>
          <p:nvPr>
            <p:ph idx="1"/>
          </p:nvPr>
        </p:nvSpPr>
        <p:spPr>
          <a:xfrm>
            <a:off x="457200" y="1600200"/>
            <a:ext cx="8229600" cy="4953000"/>
          </a:xfrm>
        </p:spPr>
        <p:txBody>
          <a:bodyPr/>
          <a:lstStyle/>
          <a:p>
            <a:r>
              <a:rPr lang="en-US" altLang="en-US"/>
              <a:t>Practice!  Draw out possibilities and see if they make sense!  Assign a </a:t>
            </a:r>
            <a:r>
              <a:rPr lang="en-US" altLang="en-US" u="sng"/>
              <a:t>mode of inheritance</a:t>
            </a:r>
            <a:r>
              <a:rPr lang="en-US" altLang="en-US"/>
              <a:t>. Do all individuals fit within this mode?</a:t>
            </a:r>
          </a:p>
          <a:p>
            <a:r>
              <a:rPr lang="en-US" altLang="en-US"/>
              <a:t>Remember, these are not Mendel</a:t>
            </a:r>
            <a:r>
              <a:rPr lang="ja-JP" altLang="en-US"/>
              <a:t>’</a:t>
            </a:r>
            <a:r>
              <a:rPr lang="en-US" altLang="ja-JP"/>
              <a:t>s crosses—parents are not necessarily </a:t>
            </a:r>
            <a:r>
              <a:rPr lang="ja-JP" altLang="en-US"/>
              <a:t>“</a:t>
            </a:r>
            <a:r>
              <a:rPr lang="en-US" altLang="ja-JP"/>
              <a:t>true-breeding</a:t>
            </a:r>
            <a:r>
              <a:rPr lang="ja-JP" altLang="en-US"/>
              <a:t>”</a:t>
            </a:r>
            <a:endParaRPr lang="en-US" altLang="ja-JP"/>
          </a:p>
          <a:p>
            <a:r>
              <a:rPr lang="en-US" altLang="en-US"/>
              <a:t>Predict probabilities for outcomes.</a:t>
            </a:r>
          </a:p>
          <a:p>
            <a:r>
              <a:rPr lang="en-US" altLang="en-US"/>
              <a:t>Remember some alleles can be considered rare or common in the population.</a:t>
            </a:r>
          </a:p>
          <a:p>
            <a:r>
              <a:rPr lang="en-US" altLang="en-US"/>
              <a:t>Life is not a Punnett square.</a:t>
            </a:r>
          </a:p>
        </p:txBody>
      </p:sp>
    </p:spTree>
    <p:extLst>
      <p:ext uri="{BB962C8B-B14F-4D97-AF65-F5344CB8AC3E}">
        <p14:creationId xmlns:p14="http://schemas.microsoft.com/office/powerpoint/2010/main" val="3827816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BF2A4C62-1B92-E442-89CB-4B5A66E48C1C}"/>
              </a:ext>
            </a:extLst>
          </p:cNvPr>
          <p:cNvSpPr>
            <a:spLocks noGrp="1"/>
          </p:cNvSpPr>
          <p:nvPr>
            <p:ph type="title"/>
          </p:nvPr>
        </p:nvSpPr>
        <p:spPr/>
        <p:txBody>
          <a:bodyPr/>
          <a:lstStyle/>
          <a:p>
            <a:r>
              <a:rPr lang="en-US" altLang="en-US"/>
              <a:t>Practice!</a:t>
            </a:r>
          </a:p>
        </p:txBody>
      </p:sp>
      <p:sp>
        <p:nvSpPr>
          <p:cNvPr id="3" name="Content Placeholder 2">
            <a:extLst>
              <a:ext uri="{FF2B5EF4-FFF2-40B4-BE49-F238E27FC236}">
                <a16:creationId xmlns:a16="http://schemas.microsoft.com/office/drawing/2014/main" id="{01DB4B0F-BED8-2046-8C37-5E4AEE99866A}"/>
              </a:ext>
            </a:extLst>
          </p:cNvPr>
          <p:cNvSpPr>
            <a:spLocks noGrp="1"/>
          </p:cNvSpPr>
          <p:nvPr>
            <p:ph idx="1"/>
          </p:nvPr>
        </p:nvSpPr>
        <p:spPr/>
        <p:txBody>
          <a:bodyPr/>
          <a:lstStyle/>
          <a:p>
            <a:pPr>
              <a:buFont typeface="Arial" panose="020B0604020202020204" pitchFamily="34" charset="0"/>
              <a:buNone/>
            </a:pPr>
            <a:endParaRPr lang="en-US" altLang="en-US"/>
          </a:p>
        </p:txBody>
      </p:sp>
      <p:grpSp>
        <p:nvGrpSpPr>
          <p:cNvPr id="53251" name="Group 3">
            <a:extLst>
              <a:ext uri="{FF2B5EF4-FFF2-40B4-BE49-F238E27FC236}">
                <a16:creationId xmlns:a16="http://schemas.microsoft.com/office/drawing/2014/main" id="{05FBB8F0-02A3-F64A-9606-A8642DD8B253}"/>
              </a:ext>
            </a:extLst>
          </p:cNvPr>
          <p:cNvGrpSpPr>
            <a:grpSpLocks/>
          </p:cNvGrpSpPr>
          <p:nvPr/>
        </p:nvGrpSpPr>
        <p:grpSpPr bwMode="auto">
          <a:xfrm>
            <a:off x="762000" y="2286000"/>
            <a:ext cx="2667000" cy="1981200"/>
            <a:chOff x="1676400" y="3048000"/>
            <a:chExt cx="2667000" cy="1981200"/>
          </a:xfrm>
        </p:grpSpPr>
        <p:sp>
          <p:nvSpPr>
            <p:cNvPr id="5" name="Rectangle 4">
              <a:extLst>
                <a:ext uri="{FF2B5EF4-FFF2-40B4-BE49-F238E27FC236}">
                  <a16:creationId xmlns:a16="http://schemas.microsoft.com/office/drawing/2014/main" id="{D38FA691-AE17-754F-A0B5-648208A66426}"/>
                </a:ext>
              </a:extLst>
            </p:cNvPr>
            <p:cNvSpPr/>
            <p:nvPr/>
          </p:nvSpPr>
          <p:spPr>
            <a:xfrm>
              <a:off x="2667000" y="30480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7F205367-A09D-764E-B5C7-3E86DAC92BB6}"/>
                </a:ext>
              </a:extLst>
            </p:cNvPr>
            <p:cNvSpPr/>
            <p:nvPr/>
          </p:nvSpPr>
          <p:spPr>
            <a:xfrm>
              <a:off x="3352800" y="30480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2DD2AB97-6309-F043-B48D-E08BD8E5ABC8}"/>
                </a:ext>
              </a:extLst>
            </p:cNvPr>
            <p:cNvCxnSpPr/>
            <p:nvPr/>
          </p:nvCxnSpPr>
          <p:spPr>
            <a:xfrm>
              <a:off x="3048000" y="3200400"/>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B3DF378-3735-5B41-B89B-D33DB731F27E}"/>
                </a:ext>
              </a:extLst>
            </p:cNvPr>
            <p:cNvCxnSpPr/>
            <p:nvPr/>
          </p:nvCxnSpPr>
          <p:spPr>
            <a:xfrm rot="5400000">
              <a:off x="2629694" y="3771106"/>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84D386-BC51-FD49-BB4F-8F67E9EB951B}"/>
                </a:ext>
              </a:extLst>
            </p:cNvPr>
            <p:cNvCxnSpPr/>
            <p:nvPr/>
          </p:nvCxnSpPr>
          <p:spPr>
            <a:xfrm>
              <a:off x="1828800" y="4343400"/>
              <a:ext cx="22860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0C33889-C5A8-BF45-9DB9-09D0975E2874}"/>
                </a:ext>
              </a:extLst>
            </p:cNvPr>
            <p:cNvCxnSpPr/>
            <p:nvPr/>
          </p:nvCxnSpPr>
          <p:spPr>
            <a:xfrm rot="16200000">
              <a:off x="1677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FC785AE-11C1-FC4D-BDD8-DFE4CDA88616}"/>
                </a:ext>
              </a:extLst>
            </p:cNvPr>
            <p:cNvCxnSpPr/>
            <p:nvPr/>
          </p:nvCxnSpPr>
          <p:spPr>
            <a:xfrm rot="16200000">
              <a:off x="2437607" y="4495006"/>
              <a:ext cx="304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52349FF-A750-B148-970C-C5E44CBE7536}"/>
                </a:ext>
              </a:extLst>
            </p:cNvPr>
            <p:cNvCxnSpPr/>
            <p:nvPr/>
          </p:nvCxnSpPr>
          <p:spPr>
            <a:xfrm rot="16200000">
              <a:off x="3198019"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CF1697E-43E9-6445-9040-B135BD0F238E}"/>
                </a:ext>
              </a:extLst>
            </p:cNvPr>
            <p:cNvCxnSpPr/>
            <p:nvPr/>
          </p:nvCxnSpPr>
          <p:spPr>
            <a:xfrm rot="16200000">
              <a:off x="3963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3538EE2-190D-D744-97B8-A242E0DF9F3B}"/>
                </a:ext>
              </a:extLst>
            </p:cNvPr>
            <p:cNvSpPr/>
            <p:nvPr/>
          </p:nvSpPr>
          <p:spPr>
            <a:xfrm>
              <a:off x="3962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05B8D54E-B732-DC4C-9471-ADD70123BB55}"/>
                </a:ext>
              </a:extLst>
            </p:cNvPr>
            <p:cNvSpPr/>
            <p:nvPr/>
          </p:nvSpPr>
          <p:spPr>
            <a:xfrm>
              <a:off x="1676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39E06B8B-05AB-0345-ADA3-C01687802A8A}"/>
                </a:ext>
              </a:extLst>
            </p:cNvPr>
            <p:cNvSpPr/>
            <p:nvPr/>
          </p:nvSpPr>
          <p:spPr>
            <a:xfrm>
              <a:off x="2362200" y="46482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8FD5AB38-EF70-7949-863A-69AA82D28DB2}"/>
                </a:ext>
              </a:extLst>
            </p:cNvPr>
            <p:cNvSpPr/>
            <p:nvPr/>
          </p:nvSpPr>
          <p:spPr>
            <a:xfrm>
              <a:off x="3200400" y="4648200"/>
              <a:ext cx="381000" cy="3048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3252" name="TextBox 18">
            <a:extLst>
              <a:ext uri="{FF2B5EF4-FFF2-40B4-BE49-F238E27FC236}">
                <a16:creationId xmlns:a16="http://schemas.microsoft.com/office/drawing/2014/main" id="{1A1661D8-EAAE-1349-A0D2-8A88BD3A9749}"/>
              </a:ext>
            </a:extLst>
          </p:cNvPr>
          <p:cNvSpPr txBox="1">
            <a:spLocks noChangeArrowheads="1"/>
          </p:cNvSpPr>
          <p:nvPr/>
        </p:nvSpPr>
        <p:spPr bwMode="auto">
          <a:xfrm>
            <a:off x="5562600" y="1905000"/>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Does the affected individual appear to have a dominant or a recessive trait? (assuming the trait is genetic). </a:t>
            </a:r>
          </a:p>
        </p:txBody>
      </p:sp>
    </p:spTree>
    <p:extLst>
      <p:ext uri="{BB962C8B-B14F-4D97-AF65-F5344CB8AC3E}">
        <p14:creationId xmlns:p14="http://schemas.microsoft.com/office/powerpoint/2010/main" val="3901746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D1DB2AF6-8A8C-D849-8D66-5CA2A2BC800A}"/>
              </a:ext>
            </a:extLst>
          </p:cNvPr>
          <p:cNvSpPr>
            <a:spLocks noGrp="1"/>
          </p:cNvSpPr>
          <p:nvPr>
            <p:ph type="title"/>
          </p:nvPr>
        </p:nvSpPr>
        <p:spPr/>
        <p:txBody>
          <a:bodyPr/>
          <a:lstStyle/>
          <a:p>
            <a:r>
              <a:rPr lang="en-US" altLang="en-US"/>
              <a:t>Practice!</a:t>
            </a:r>
          </a:p>
        </p:txBody>
      </p:sp>
      <p:sp>
        <p:nvSpPr>
          <p:cNvPr id="3" name="Content Placeholder 2">
            <a:extLst>
              <a:ext uri="{FF2B5EF4-FFF2-40B4-BE49-F238E27FC236}">
                <a16:creationId xmlns:a16="http://schemas.microsoft.com/office/drawing/2014/main" id="{98672BCF-A762-C646-BAD7-B0CB928ED56A}"/>
              </a:ext>
            </a:extLst>
          </p:cNvPr>
          <p:cNvSpPr>
            <a:spLocks noGrp="1"/>
          </p:cNvSpPr>
          <p:nvPr>
            <p:ph idx="1"/>
          </p:nvPr>
        </p:nvSpPr>
        <p:spPr/>
        <p:txBody>
          <a:bodyPr/>
          <a:lstStyle/>
          <a:p>
            <a:pPr>
              <a:buFont typeface="Arial" panose="020B0604020202020204" pitchFamily="34" charset="0"/>
              <a:buNone/>
            </a:pPr>
            <a:endParaRPr lang="en-US" altLang="en-US"/>
          </a:p>
        </p:txBody>
      </p:sp>
      <p:grpSp>
        <p:nvGrpSpPr>
          <p:cNvPr id="55299" name="Group 3">
            <a:extLst>
              <a:ext uri="{FF2B5EF4-FFF2-40B4-BE49-F238E27FC236}">
                <a16:creationId xmlns:a16="http://schemas.microsoft.com/office/drawing/2014/main" id="{9852F2E0-C257-3B45-B31C-85D9B44FFF3C}"/>
              </a:ext>
            </a:extLst>
          </p:cNvPr>
          <p:cNvGrpSpPr>
            <a:grpSpLocks/>
          </p:cNvGrpSpPr>
          <p:nvPr/>
        </p:nvGrpSpPr>
        <p:grpSpPr bwMode="auto">
          <a:xfrm>
            <a:off x="762000" y="2286000"/>
            <a:ext cx="2667000" cy="1981200"/>
            <a:chOff x="1676400" y="3048000"/>
            <a:chExt cx="2667000" cy="1981200"/>
          </a:xfrm>
        </p:grpSpPr>
        <p:sp>
          <p:nvSpPr>
            <p:cNvPr id="5" name="Rectangle 4">
              <a:extLst>
                <a:ext uri="{FF2B5EF4-FFF2-40B4-BE49-F238E27FC236}">
                  <a16:creationId xmlns:a16="http://schemas.microsoft.com/office/drawing/2014/main" id="{0F070157-AF1E-554D-AF15-BEA7144CA233}"/>
                </a:ext>
              </a:extLst>
            </p:cNvPr>
            <p:cNvSpPr/>
            <p:nvPr/>
          </p:nvSpPr>
          <p:spPr>
            <a:xfrm>
              <a:off x="2667000" y="30480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2009015A-A2B2-E247-B612-B0CE7E4ADADA}"/>
                </a:ext>
              </a:extLst>
            </p:cNvPr>
            <p:cNvSpPr/>
            <p:nvPr/>
          </p:nvSpPr>
          <p:spPr>
            <a:xfrm>
              <a:off x="3352800" y="30480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AE814FB1-BE19-484D-A0EA-9DC11ECE0577}"/>
                </a:ext>
              </a:extLst>
            </p:cNvPr>
            <p:cNvCxnSpPr/>
            <p:nvPr/>
          </p:nvCxnSpPr>
          <p:spPr>
            <a:xfrm>
              <a:off x="3048000" y="3200400"/>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DF38139-D867-CD4F-A9B6-43E18A7CDE76}"/>
                </a:ext>
              </a:extLst>
            </p:cNvPr>
            <p:cNvCxnSpPr/>
            <p:nvPr/>
          </p:nvCxnSpPr>
          <p:spPr>
            <a:xfrm rot="5400000">
              <a:off x="2629694" y="3771106"/>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E7358B-0E45-9244-8041-C4E6FC37B89B}"/>
                </a:ext>
              </a:extLst>
            </p:cNvPr>
            <p:cNvCxnSpPr/>
            <p:nvPr/>
          </p:nvCxnSpPr>
          <p:spPr>
            <a:xfrm>
              <a:off x="1828800" y="4343400"/>
              <a:ext cx="22860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5FF2888-CE93-2344-81FA-45954B70FF57}"/>
                </a:ext>
              </a:extLst>
            </p:cNvPr>
            <p:cNvCxnSpPr/>
            <p:nvPr/>
          </p:nvCxnSpPr>
          <p:spPr>
            <a:xfrm rot="16200000">
              <a:off x="1677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C07D3BC-825B-CC45-B237-DA209C7F0423}"/>
                </a:ext>
              </a:extLst>
            </p:cNvPr>
            <p:cNvCxnSpPr/>
            <p:nvPr/>
          </p:nvCxnSpPr>
          <p:spPr>
            <a:xfrm rot="16200000">
              <a:off x="2437607" y="4495006"/>
              <a:ext cx="304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FFA3916-6943-7A4E-93C6-097C3C983417}"/>
                </a:ext>
              </a:extLst>
            </p:cNvPr>
            <p:cNvCxnSpPr/>
            <p:nvPr/>
          </p:nvCxnSpPr>
          <p:spPr>
            <a:xfrm rot="16200000">
              <a:off x="3198019"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978D9E9-2CBE-F746-BE73-D5B448F4458D}"/>
                </a:ext>
              </a:extLst>
            </p:cNvPr>
            <p:cNvCxnSpPr/>
            <p:nvPr/>
          </p:nvCxnSpPr>
          <p:spPr>
            <a:xfrm rot="16200000">
              <a:off x="3963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C501A0D5-86C9-6B49-956D-24A5697FAAA0}"/>
                </a:ext>
              </a:extLst>
            </p:cNvPr>
            <p:cNvSpPr/>
            <p:nvPr/>
          </p:nvSpPr>
          <p:spPr>
            <a:xfrm>
              <a:off x="3962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DE8DBC21-19EB-C645-9E81-1BEE4D4EE2D8}"/>
                </a:ext>
              </a:extLst>
            </p:cNvPr>
            <p:cNvSpPr/>
            <p:nvPr/>
          </p:nvSpPr>
          <p:spPr>
            <a:xfrm>
              <a:off x="1676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4BBD42F1-AA56-BC4D-BDEB-F694B8B908B4}"/>
                </a:ext>
              </a:extLst>
            </p:cNvPr>
            <p:cNvSpPr/>
            <p:nvPr/>
          </p:nvSpPr>
          <p:spPr>
            <a:xfrm>
              <a:off x="2362200" y="46482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F241D752-CDC2-FD49-A09E-74F074817390}"/>
                </a:ext>
              </a:extLst>
            </p:cNvPr>
            <p:cNvSpPr/>
            <p:nvPr/>
          </p:nvSpPr>
          <p:spPr>
            <a:xfrm>
              <a:off x="3200400" y="4648200"/>
              <a:ext cx="381000" cy="3048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5300" name="TextBox 18">
            <a:extLst>
              <a:ext uri="{FF2B5EF4-FFF2-40B4-BE49-F238E27FC236}">
                <a16:creationId xmlns:a16="http://schemas.microsoft.com/office/drawing/2014/main" id="{08C49CDD-E5BE-2942-8622-BE6F93EDDA9B}"/>
              </a:ext>
            </a:extLst>
          </p:cNvPr>
          <p:cNvSpPr txBox="1">
            <a:spLocks noChangeArrowheads="1"/>
          </p:cNvSpPr>
          <p:nvPr/>
        </p:nvSpPr>
        <p:spPr bwMode="auto">
          <a:xfrm>
            <a:off x="5562600" y="1905000"/>
            <a:ext cx="2819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My guess---</a:t>
            </a:r>
            <a:r>
              <a:rPr lang="en-US" altLang="en-US" sz="1800">
                <a:latin typeface="Arial" panose="020B0604020202020204" pitchFamily="34" charset="0"/>
              </a:rPr>
              <a:t>This shows the characteristics of a recessive trait.</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If true, the parents are heterozygotes who don’t show the trait.</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affected child is homozygous recessive.</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unaffected children are heterozygotes or homozygous dominant</a:t>
            </a:r>
          </a:p>
        </p:txBody>
      </p:sp>
    </p:spTree>
    <p:extLst>
      <p:ext uri="{BB962C8B-B14F-4D97-AF65-F5344CB8AC3E}">
        <p14:creationId xmlns:p14="http://schemas.microsoft.com/office/powerpoint/2010/main" val="649056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38BE59B-1A2C-EB42-B42C-9879FA109130}"/>
              </a:ext>
            </a:extLst>
          </p:cNvPr>
          <p:cNvSpPr>
            <a:spLocks noGrp="1"/>
          </p:cNvSpPr>
          <p:nvPr>
            <p:ph type="title"/>
          </p:nvPr>
        </p:nvSpPr>
        <p:spPr/>
        <p:txBody>
          <a:bodyPr/>
          <a:lstStyle/>
          <a:p>
            <a:r>
              <a:rPr lang="en-US" altLang="en-US" sz="4000" dirty="0"/>
              <a:t>Try applying genotypes---If anything is impossible, your guess is wrong!</a:t>
            </a:r>
          </a:p>
        </p:txBody>
      </p:sp>
      <p:grpSp>
        <p:nvGrpSpPr>
          <p:cNvPr id="57346" name="Group 3">
            <a:extLst>
              <a:ext uri="{FF2B5EF4-FFF2-40B4-BE49-F238E27FC236}">
                <a16:creationId xmlns:a16="http://schemas.microsoft.com/office/drawing/2014/main" id="{E1FC427D-7EC6-EA4F-8B7E-4B7295D86757}"/>
              </a:ext>
            </a:extLst>
          </p:cNvPr>
          <p:cNvGrpSpPr>
            <a:grpSpLocks/>
          </p:cNvGrpSpPr>
          <p:nvPr/>
        </p:nvGrpSpPr>
        <p:grpSpPr bwMode="auto">
          <a:xfrm>
            <a:off x="762000" y="2286000"/>
            <a:ext cx="2667000" cy="1981200"/>
            <a:chOff x="1676400" y="3048000"/>
            <a:chExt cx="2667000" cy="1981200"/>
          </a:xfrm>
        </p:grpSpPr>
        <p:sp>
          <p:nvSpPr>
            <p:cNvPr id="5" name="Rectangle 4">
              <a:extLst>
                <a:ext uri="{FF2B5EF4-FFF2-40B4-BE49-F238E27FC236}">
                  <a16:creationId xmlns:a16="http://schemas.microsoft.com/office/drawing/2014/main" id="{5C944E8B-1F25-AA4F-80B0-134098039D98}"/>
                </a:ext>
              </a:extLst>
            </p:cNvPr>
            <p:cNvSpPr/>
            <p:nvPr/>
          </p:nvSpPr>
          <p:spPr>
            <a:xfrm>
              <a:off x="2667000" y="30480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C573CBC5-90B6-F54E-9878-5DE4CDC7AD57}"/>
                </a:ext>
              </a:extLst>
            </p:cNvPr>
            <p:cNvSpPr/>
            <p:nvPr/>
          </p:nvSpPr>
          <p:spPr>
            <a:xfrm>
              <a:off x="3352800" y="30480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EF48CB48-03ED-1C49-8D6F-C626313141AD}"/>
                </a:ext>
              </a:extLst>
            </p:cNvPr>
            <p:cNvCxnSpPr/>
            <p:nvPr/>
          </p:nvCxnSpPr>
          <p:spPr>
            <a:xfrm>
              <a:off x="3048000" y="3200400"/>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DF652C2-9200-9944-89FC-EAE281958DF0}"/>
                </a:ext>
              </a:extLst>
            </p:cNvPr>
            <p:cNvCxnSpPr/>
            <p:nvPr/>
          </p:nvCxnSpPr>
          <p:spPr>
            <a:xfrm rot="5400000">
              <a:off x="2629694" y="3771106"/>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D80ADD-E916-E64A-AD4C-B22B13FEECC3}"/>
                </a:ext>
              </a:extLst>
            </p:cNvPr>
            <p:cNvCxnSpPr/>
            <p:nvPr/>
          </p:nvCxnSpPr>
          <p:spPr>
            <a:xfrm>
              <a:off x="1828800" y="4343400"/>
              <a:ext cx="22860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43B182A-1D9F-AD4D-83B4-F140EF31E988}"/>
                </a:ext>
              </a:extLst>
            </p:cNvPr>
            <p:cNvCxnSpPr/>
            <p:nvPr/>
          </p:nvCxnSpPr>
          <p:spPr>
            <a:xfrm rot="16200000">
              <a:off x="1677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88D3743-BB37-7D4F-B597-A980F7DD18C6}"/>
                </a:ext>
              </a:extLst>
            </p:cNvPr>
            <p:cNvCxnSpPr/>
            <p:nvPr/>
          </p:nvCxnSpPr>
          <p:spPr>
            <a:xfrm rot="16200000">
              <a:off x="2437607" y="4495006"/>
              <a:ext cx="304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7723BC7-9693-CA4D-9D48-86C06C27A146}"/>
                </a:ext>
              </a:extLst>
            </p:cNvPr>
            <p:cNvCxnSpPr/>
            <p:nvPr/>
          </p:nvCxnSpPr>
          <p:spPr>
            <a:xfrm rot="16200000">
              <a:off x="3198019"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FA7B0F3-2417-FD4C-B6D0-F0D8DD577444}"/>
                </a:ext>
              </a:extLst>
            </p:cNvPr>
            <p:cNvCxnSpPr/>
            <p:nvPr/>
          </p:nvCxnSpPr>
          <p:spPr>
            <a:xfrm rot="16200000">
              <a:off x="3963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F562F37E-17FE-6E4F-B7AD-AF5FFD6B7D3F}"/>
                </a:ext>
              </a:extLst>
            </p:cNvPr>
            <p:cNvSpPr/>
            <p:nvPr/>
          </p:nvSpPr>
          <p:spPr>
            <a:xfrm>
              <a:off x="3962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595E9967-6671-6A4C-85EB-6877CC891690}"/>
                </a:ext>
              </a:extLst>
            </p:cNvPr>
            <p:cNvSpPr/>
            <p:nvPr/>
          </p:nvSpPr>
          <p:spPr>
            <a:xfrm>
              <a:off x="1676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5F70A254-86FD-4146-B37D-FDACE5D28DDE}"/>
                </a:ext>
              </a:extLst>
            </p:cNvPr>
            <p:cNvSpPr/>
            <p:nvPr/>
          </p:nvSpPr>
          <p:spPr>
            <a:xfrm>
              <a:off x="2362200" y="46482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32CA3322-3D1B-5F4F-9097-6DF02A636D34}"/>
                </a:ext>
              </a:extLst>
            </p:cNvPr>
            <p:cNvSpPr/>
            <p:nvPr/>
          </p:nvSpPr>
          <p:spPr>
            <a:xfrm>
              <a:off x="3200400" y="4648200"/>
              <a:ext cx="381000" cy="3048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7347" name="TextBox 18">
            <a:extLst>
              <a:ext uri="{FF2B5EF4-FFF2-40B4-BE49-F238E27FC236}">
                <a16:creationId xmlns:a16="http://schemas.microsoft.com/office/drawing/2014/main" id="{FBB27DA6-E8EF-6648-82D1-E2F7E8A1DF3F}"/>
              </a:ext>
            </a:extLst>
          </p:cNvPr>
          <p:cNvSpPr txBox="1">
            <a:spLocks noChangeArrowheads="1"/>
          </p:cNvSpPr>
          <p:nvPr/>
        </p:nvSpPr>
        <p:spPr bwMode="auto">
          <a:xfrm>
            <a:off x="4495800" y="1752600"/>
            <a:ext cx="3505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Shows the characteristics of a </a:t>
            </a:r>
            <a:r>
              <a:rPr lang="en-US" altLang="en-US" sz="1800" b="1">
                <a:latin typeface="Arial" panose="020B0604020202020204" pitchFamily="34" charset="0"/>
              </a:rPr>
              <a:t>recessive </a:t>
            </a:r>
            <a:r>
              <a:rPr lang="en-US" altLang="en-US" sz="1800">
                <a:latin typeface="Arial" panose="020B0604020202020204" pitchFamily="34" charset="0"/>
              </a:rPr>
              <a:t>trait.</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If true, the parents are heterozygotes.</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affected child is homozygous recessive.</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The unaffected children are heterozygotes or homozygous dominant</a:t>
            </a:r>
          </a:p>
          <a:p>
            <a:pPr eaLnBrk="1" hangingPunct="1">
              <a:spcBef>
                <a:spcPct val="0"/>
              </a:spcBef>
              <a:buFontTx/>
              <a:buNone/>
            </a:pPr>
            <a:endParaRPr lang="en-US" altLang="en-US" sz="1800">
              <a:latin typeface="Arial" panose="020B0604020202020204" pitchFamily="34" charset="0"/>
            </a:endParaRPr>
          </a:p>
        </p:txBody>
      </p:sp>
      <p:sp>
        <p:nvSpPr>
          <p:cNvPr id="57348" name="TextBox 19">
            <a:extLst>
              <a:ext uri="{FF2B5EF4-FFF2-40B4-BE49-F238E27FC236}">
                <a16:creationId xmlns:a16="http://schemas.microsoft.com/office/drawing/2014/main" id="{70B9EA49-312A-404C-9DBC-A118CD0D334A}"/>
              </a:ext>
            </a:extLst>
          </p:cNvPr>
          <p:cNvSpPr txBox="1">
            <a:spLocks noChangeArrowheads="1"/>
          </p:cNvSpPr>
          <p:nvPr/>
        </p:nvSpPr>
        <p:spPr bwMode="auto">
          <a:xfrm>
            <a:off x="1600200" y="1828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Aa</a:t>
            </a:r>
          </a:p>
        </p:txBody>
      </p:sp>
      <p:sp>
        <p:nvSpPr>
          <p:cNvPr id="57349" name="TextBox 20">
            <a:extLst>
              <a:ext uri="{FF2B5EF4-FFF2-40B4-BE49-F238E27FC236}">
                <a16:creationId xmlns:a16="http://schemas.microsoft.com/office/drawing/2014/main" id="{4A7B61C4-F107-8242-942C-B22B3BB5DD62}"/>
              </a:ext>
            </a:extLst>
          </p:cNvPr>
          <p:cNvSpPr txBox="1">
            <a:spLocks noChangeArrowheads="1"/>
          </p:cNvSpPr>
          <p:nvPr/>
        </p:nvSpPr>
        <p:spPr bwMode="auto">
          <a:xfrm>
            <a:off x="2514600" y="18399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Aa</a:t>
            </a:r>
          </a:p>
        </p:txBody>
      </p:sp>
      <p:sp>
        <p:nvSpPr>
          <p:cNvPr id="57350" name="TextBox 21">
            <a:extLst>
              <a:ext uri="{FF2B5EF4-FFF2-40B4-BE49-F238E27FC236}">
                <a16:creationId xmlns:a16="http://schemas.microsoft.com/office/drawing/2014/main" id="{2DF5939F-49EA-674F-97EE-DD238DEE375A}"/>
              </a:ext>
            </a:extLst>
          </p:cNvPr>
          <p:cNvSpPr txBox="1">
            <a:spLocks noChangeArrowheads="1"/>
          </p:cNvSpPr>
          <p:nvPr/>
        </p:nvSpPr>
        <p:spPr bwMode="auto">
          <a:xfrm>
            <a:off x="685800" y="44958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A__</a:t>
            </a:r>
          </a:p>
        </p:txBody>
      </p:sp>
      <p:sp>
        <p:nvSpPr>
          <p:cNvPr id="57351" name="TextBox 22">
            <a:extLst>
              <a:ext uri="{FF2B5EF4-FFF2-40B4-BE49-F238E27FC236}">
                <a16:creationId xmlns:a16="http://schemas.microsoft.com/office/drawing/2014/main" id="{6F7C6620-0814-A148-9545-12C4E08A0978}"/>
              </a:ext>
            </a:extLst>
          </p:cNvPr>
          <p:cNvSpPr txBox="1">
            <a:spLocks noChangeArrowheads="1"/>
          </p:cNvSpPr>
          <p:nvPr/>
        </p:nvSpPr>
        <p:spPr bwMode="auto">
          <a:xfrm>
            <a:off x="1447800" y="44958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A__</a:t>
            </a:r>
          </a:p>
        </p:txBody>
      </p:sp>
      <p:sp>
        <p:nvSpPr>
          <p:cNvPr id="57352" name="TextBox 23">
            <a:extLst>
              <a:ext uri="{FF2B5EF4-FFF2-40B4-BE49-F238E27FC236}">
                <a16:creationId xmlns:a16="http://schemas.microsoft.com/office/drawing/2014/main" id="{963012BB-39A7-8E46-8DDD-CABC6A6F2DBF}"/>
              </a:ext>
            </a:extLst>
          </p:cNvPr>
          <p:cNvSpPr txBox="1">
            <a:spLocks noChangeArrowheads="1"/>
          </p:cNvSpPr>
          <p:nvPr/>
        </p:nvSpPr>
        <p:spPr bwMode="auto">
          <a:xfrm>
            <a:off x="3048000" y="44307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A__</a:t>
            </a:r>
          </a:p>
        </p:txBody>
      </p:sp>
      <p:sp>
        <p:nvSpPr>
          <p:cNvPr id="57353" name="TextBox 24">
            <a:extLst>
              <a:ext uri="{FF2B5EF4-FFF2-40B4-BE49-F238E27FC236}">
                <a16:creationId xmlns:a16="http://schemas.microsoft.com/office/drawing/2014/main" id="{CF8D015C-E297-864F-9525-F07CCCCF6D18}"/>
              </a:ext>
            </a:extLst>
          </p:cNvPr>
          <p:cNvSpPr txBox="1">
            <a:spLocks noChangeArrowheads="1"/>
          </p:cNvSpPr>
          <p:nvPr/>
        </p:nvSpPr>
        <p:spPr bwMode="auto">
          <a:xfrm>
            <a:off x="2286000" y="45069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aa</a:t>
            </a:r>
          </a:p>
        </p:txBody>
      </p:sp>
      <p:sp>
        <p:nvSpPr>
          <p:cNvPr id="2" name="TextBox 1">
            <a:extLst>
              <a:ext uri="{FF2B5EF4-FFF2-40B4-BE49-F238E27FC236}">
                <a16:creationId xmlns:a16="http://schemas.microsoft.com/office/drawing/2014/main" id="{FAE393F6-A915-9E48-A4F9-49DB3A5F9DF3}"/>
              </a:ext>
            </a:extLst>
          </p:cNvPr>
          <p:cNvSpPr txBox="1"/>
          <p:nvPr/>
        </p:nvSpPr>
        <p:spPr>
          <a:xfrm>
            <a:off x="158750" y="5603875"/>
            <a:ext cx="8674100" cy="923925"/>
          </a:xfrm>
          <a:prstGeom prst="rect">
            <a:avLst/>
          </a:prstGeom>
          <a:noFill/>
        </p:spPr>
        <p:txBody>
          <a:bodyPr wrap="none">
            <a:spAutoFit/>
          </a:bodyPr>
          <a:lstStyle/>
          <a:p>
            <a:pPr>
              <a:defRPr/>
            </a:pPr>
            <a:r>
              <a:rPr lang="en-US" b="1" dirty="0">
                <a:solidFill>
                  <a:schemeClr val="accent6">
                    <a:lumMod val="75000"/>
                  </a:schemeClr>
                </a:solidFill>
                <a:latin typeface="Arial" charset="0"/>
                <a:ea typeface="ＭＳ Ｐゴシック" charset="-128"/>
              </a:rPr>
              <a:t>It’s extremely important to realize in real life, in families, </a:t>
            </a:r>
          </a:p>
          <a:p>
            <a:pPr>
              <a:defRPr/>
            </a:pPr>
            <a:r>
              <a:rPr lang="en-US" b="1" u="sng" dirty="0">
                <a:solidFill>
                  <a:schemeClr val="accent6">
                    <a:lumMod val="75000"/>
                  </a:schemeClr>
                </a:solidFill>
                <a:latin typeface="Arial" charset="0"/>
                <a:ea typeface="ＭＳ Ｐゴシック" charset="-128"/>
              </a:rPr>
              <a:t>traits do not have to show theoretical frequencies</a:t>
            </a:r>
            <a:r>
              <a:rPr lang="en-US" b="1" dirty="0">
                <a:solidFill>
                  <a:schemeClr val="accent6">
                    <a:lumMod val="75000"/>
                  </a:schemeClr>
                </a:solidFill>
                <a:latin typeface="Arial" charset="0"/>
                <a:ea typeface="ＭＳ Ｐゴシック" charset="-128"/>
              </a:rPr>
              <a:t> (even though this example </a:t>
            </a:r>
          </a:p>
          <a:p>
            <a:pPr>
              <a:defRPr/>
            </a:pPr>
            <a:r>
              <a:rPr lang="en-US" b="1" dirty="0">
                <a:solidFill>
                  <a:schemeClr val="accent6">
                    <a:lumMod val="75000"/>
                  </a:schemeClr>
                </a:solidFill>
                <a:latin typeface="Arial" charset="0"/>
                <a:ea typeface="ＭＳ Ｐゴシック" charset="-128"/>
              </a:rPr>
              <a:t>does show a 25%  frequency)  </a:t>
            </a:r>
            <a:r>
              <a:rPr lang="en-US" b="1" dirty="0">
                <a:solidFill>
                  <a:schemeClr val="accent6">
                    <a:lumMod val="75000"/>
                  </a:schemeClr>
                </a:solidFill>
                <a:highlight>
                  <a:srgbClr val="FFFF00"/>
                </a:highlight>
                <a:latin typeface="Arial" charset="0"/>
                <a:ea typeface="ＭＳ Ｐゴシック" charset="-128"/>
              </a:rPr>
              <a:t>RECALL THE SCHWANDT FAMILY!!</a:t>
            </a:r>
          </a:p>
        </p:txBody>
      </p:sp>
    </p:spTree>
    <p:extLst>
      <p:ext uri="{BB962C8B-B14F-4D97-AF65-F5344CB8AC3E}">
        <p14:creationId xmlns:p14="http://schemas.microsoft.com/office/powerpoint/2010/main" val="581739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D7119555-9967-1643-89B2-96607AB4ABA7}"/>
              </a:ext>
            </a:extLst>
          </p:cNvPr>
          <p:cNvSpPr>
            <a:spLocks noGrp="1"/>
          </p:cNvSpPr>
          <p:nvPr>
            <p:ph type="title"/>
          </p:nvPr>
        </p:nvSpPr>
        <p:spPr/>
        <p:txBody>
          <a:bodyPr/>
          <a:lstStyle/>
          <a:p>
            <a:r>
              <a:rPr lang="en-US" altLang="en-US"/>
              <a:t>What if we had decided it is a dominant trait…?</a:t>
            </a:r>
          </a:p>
        </p:txBody>
      </p:sp>
      <p:grpSp>
        <p:nvGrpSpPr>
          <p:cNvPr id="59394" name="Group 3">
            <a:extLst>
              <a:ext uri="{FF2B5EF4-FFF2-40B4-BE49-F238E27FC236}">
                <a16:creationId xmlns:a16="http://schemas.microsoft.com/office/drawing/2014/main" id="{F2D4A8BE-B63F-8545-AC48-E5381390E8DC}"/>
              </a:ext>
            </a:extLst>
          </p:cNvPr>
          <p:cNvGrpSpPr>
            <a:grpSpLocks/>
          </p:cNvGrpSpPr>
          <p:nvPr/>
        </p:nvGrpSpPr>
        <p:grpSpPr bwMode="auto">
          <a:xfrm>
            <a:off x="762000" y="2286000"/>
            <a:ext cx="2667000" cy="1981200"/>
            <a:chOff x="1676400" y="3048000"/>
            <a:chExt cx="2667000" cy="1981200"/>
          </a:xfrm>
        </p:grpSpPr>
        <p:sp>
          <p:nvSpPr>
            <p:cNvPr id="4" name="Rectangle 3">
              <a:extLst>
                <a:ext uri="{FF2B5EF4-FFF2-40B4-BE49-F238E27FC236}">
                  <a16:creationId xmlns:a16="http://schemas.microsoft.com/office/drawing/2014/main" id="{6A1D392B-90B9-4244-B677-261467375C69}"/>
                </a:ext>
              </a:extLst>
            </p:cNvPr>
            <p:cNvSpPr/>
            <p:nvPr/>
          </p:nvSpPr>
          <p:spPr>
            <a:xfrm>
              <a:off x="2667000" y="30480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24A095B2-A96B-1641-AEC5-D2ECF2A39793}"/>
                </a:ext>
              </a:extLst>
            </p:cNvPr>
            <p:cNvSpPr/>
            <p:nvPr/>
          </p:nvSpPr>
          <p:spPr>
            <a:xfrm>
              <a:off x="3352800" y="30480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8D32529D-554E-E945-AC1A-7A341962844F}"/>
                </a:ext>
              </a:extLst>
            </p:cNvPr>
            <p:cNvCxnSpPr/>
            <p:nvPr/>
          </p:nvCxnSpPr>
          <p:spPr>
            <a:xfrm>
              <a:off x="3048000" y="3200400"/>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C5FD424-BE86-F04B-96AC-FF94D5BF3C69}"/>
                </a:ext>
              </a:extLst>
            </p:cNvPr>
            <p:cNvCxnSpPr/>
            <p:nvPr/>
          </p:nvCxnSpPr>
          <p:spPr>
            <a:xfrm rot="5400000">
              <a:off x="2629694" y="3771106"/>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2EFF7C-97C9-4241-B18F-09DBCB8E00A4}"/>
                </a:ext>
              </a:extLst>
            </p:cNvPr>
            <p:cNvCxnSpPr/>
            <p:nvPr/>
          </p:nvCxnSpPr>
          <p:spPr>
            <a:xfrm>
              <a:off x="1828800" y="4343400"/>
              <a:ext cx="22860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9CDBC63-945B-AF46-8CC4-1C718950275C}"/>
                </a:ext>
              </a:extLst>
            </p:cNvPr>
            <p:cNvCxnSpPr/>
            <p:nvPr/>
          </p:nvCxnSpPr>
          <p:spPr>
            <a:xfrm rot="16200000">
              <a:off x="1677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CA1C651-B683-EE4B-A269-E38DD3876A26}"/>
                </a:ext>
              </a:extLst>
            </p:cNvPr>
            <p:cNvCxnSpPr/>
            <p:nvPr/>
          </p:nvCxnSpPr>
          <p:spPr>
            <a:xfrm rot="16200000">
              <a:off x="2437607" y="4495006"/>
              <a:ext cx="304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DE4F545-DE4A-1E44-A83F-101B63584155}"/>
                </a:ext>
              </a:extLst>
            </p:cNvPr>
            <p:cNvCxnSpPr/>
            <p:nvPr/>
          </p:nvCxnSpPr>
          <p:spPr>
            <a:xfrm rot="16200000">
              <a:off x="3198019"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5A48554-C19D-B449-A7E1-7FA7E400A625}"/>
                </a:ext>
              </a:extLst>
            </p:cNvPr>
            <p:cNvCxnSpPr/>
            <p:nvPr/>
          </p:nvCxnSpPr>
          <p:spPr>
            <a:xfrm rot="16200000">
              <a:off x="3963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33207C1A-83C7-6F4A-8786-EBDB986ADDEB}"/>
                </a:ext>
              </a:extLst>
            </p:cNvPr>
            <p:cNvSpPr/>
            <p:nvPr/>
          </p:nvSpPr>
          <p:spPr>
            <a:xfrm>
              <a:off x="3962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E3579384-D308-5741-97D7-66033FB1D97C}"/>
                </a:ext>
              </a:extLst>
            </p:cNvPr>
            <p:cNvSpPr/>
            <p:nvPr/>
          </p:nvSpPr>
          <p:spPr>
            <a:xfrm>
              <a:off x="1676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E01AF591-430A-D343-8318-75BE21A22C17}"/>
                </a:ext>
              </a:extLst>
            </p:cNvPr>
            <p:cNvSpPr/>
            <p:nvPr/>
          </p:nvSpPr>
          <p:spPr>
            <a:xfrm>
              <a:off x="2362200" y="46482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D0992AED-1ED7-C747-B90D-FA1BB29DE7F2}"/>
                </a:ext>
              </a:extLst>
            </p:cNvPr>
            <p:cNvSpPr/>
            <p:nvPr/>
          </p:nvSpPr>
          <p:spPr>
            <a:xfrm>
              <a:off x="3200400" y="4648200"/>
              <a:ext cx="381000" cy="3048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9395" name="TextBox 16">
            <a:extLst>
              <a:ext uri="{FF2B5EF4-FFF2-40B4-BE49-F238E27FC236}">
                <a16:creationId xmlns:a16="http://schemas.microsoft.com/office/drawing/2014/main" id="{09CBDEC4-954C-2248-941D-76CEB3033D07}"/>
              </a:ext>
            </a:extLst>
          </p:cNvPr>
          <p:cNvSpPr txBox="1">
            <a:spLocks noChangeArrowheads="1"/>
          </p:cNvSpPr>
          <p:nvPr/>
        </p:nvSpPr>
        <p:spPr bwMode="auto">
          <a:xfrm>
            <a:off x="4114800" y="25908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What do we know for sure to start?</a:t>
            </a:r>
          </a:p>
        </p:txBody>
      </p:sp>
    </p:spTree>
    <p:extLst>
      <p:ext uri="{BB962C8B-B14F-4D97-AF65-F5344CB8AC3E}">
        <p14:creationId xmlns:p14="http://schemas.microsoft.com/office/powerpoint/2010/main" val="3321042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D6D5D04C-EA00-C34F-B982-3D9D30E8A739}"/>
              </a:ext>
            </a:extLst>
          </p:cNvPr>
          <p:cNvSpPr>
            <a:spLocks noGrp="1"/>
          </p:cNvSpPr>
          <p:nvPr>
            <p:ph type="title"/>
          </p:nvPr>
        </p:nvSpPr>
        <p:spPr/>
        <p:txBody>
          <a:bodyPr/>
          <a:lstStyle/>
          <a:p>
            <a:r>
              <a:rPr lang="en-US" altLang="en-US"/>
              <a:t>What if we had decided it is a dominant trait…?</a:t>
            </a:r>
          </a:p>
        </p:txBody>
      </p:sp>
      <p:grpSp>
        <p:nvGrpSpPr>
          <p:cNvPr id="60418" name="Group 3">
            <a:extLst>
              <a:ext uri="{FF2B5EF4-FFF2-40B4-BE49-F238E27FC236}">
                <a16:creationId xmlns:a16="http://schemas.microsoft.com/office/drawing/2014/main" id="{976387B2-0943-844F-97BA-F4710796482E}"/>
              </a:ext>
            </a:extLst>
          </p:cNvPr>
          <p:cNvGrpSpPr>
            <a:grpSpLocks/>
          </p:cNvGrpSpPr>
          <p:nvPr/>
        </p:nvGrpSpPr>
        <p:grpSpPr bwMode="auto">
          <a:xfrm>
            <a:off x="762000" y="2286000"/>
            <a:ext cx="2667000" cy="1981200"/>
            <a:chOff x="1676400" y="3048000"/>
            <a:chExt cx="2667000" cy="1981200"/>
          </a:xfrm>
        </p:grpSpPr>
        <p:sp>
          <p:nvSpPr>
            <p:cNvPr id="4" name="Rectangle 3">
              <a:extLst>
                <a:ext uri="{FF2B5EF4-FFF2-40B4-BE49-F238E27FC236}">
                  <a16:creationId xmlns:a16="http://schemas.microsoft.com/office/drawing/2014/main" id="{C27DCF45-B003-3248-BE4E-E99675118304}"/>
                </a:ext>
              </a:extLst>
            </p:cNvPr>
            <p:cNvSpPr/>
            <p:nvPr/>
          </p:nvSpPr>
          <p:spPr>
            <a:xfrm>
              <a:off x="2667000" y="30480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8FECA302-C5BA-D64E-BDF6-C56458BD5644}"/>
                </a:ext>
              </a:extLst>
            </p:cNvPr>
            <p:cNvSpPr/>
            <p:nvPr/>
          </p:nvSpPr>
          <p:spPr>
            <a:xfrm>
              <a:off x="3352800" y="30480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2C9688FF-B590-1344-BE9C-EC0D0AB266CE}"/>
                </a:ext>
              </a:extLst>
            </p:cNvPr>
            <p:cNvCxnSpPr/>
            <p:nvPr/>
          </p:nvCxnSpPr>
          <p:spPr>
            <a:xfrm>
              <a:off x="3048000" y="3200400"/>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48CBCCB-6C3F-2542-9A9E-B7C4ECC3EE09}"/>
                </a:ext>
              </a:extLst>
            </p:cNvPr>
            <p:cNvCxnSpPr/>
            <p:nvPr/>
          </p:nvCxnSpPr>
          <p:spPr>
            <a:xfrm rot="5400000">
              <a:off x="2629694" y="3771106"/>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5302E6-8032-E240-8501-4509B72F0230}"/>
                </a:ext>
              </a:extLst>
            </p:cNvPr>
            <p:cNvCxnSpPr/>
            <p:nvPr/>
          </p:nvCxnSpPr>
          <p:spPr>
            <a:xfrm>
              <a:off x="1828800" y="4343400"/>
              <a:ext cx="22860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6792EE2-4D23-9E4E-BAA2-FB410F158668}"/>
                </a:ext>
              </a:extLst>
            </p:cNvPr>
            <p:cNvCxnSpPr/>
            <p:nvPr/>
          </p:nvCxnSpPr>
          <p:spPr>
            <a:xfrm rot="16200000">
              <a:off x="1677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C37C758-7EDE-564B-9732-842077D655D1}"/>
                </a:ext>
              </a:extLst>
            </p:cNvPr>
            <p:cNvCxnSpPr/>
            <p:nvPr/>
          </p:nvCxnSpPr>
          <p:spPr>
            <a:xfrm rot="16200000">
              <a:off x="2437607" y="4495006"/>
              <a:ext cx="304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DB6395C-1C62-A945-821B-F6ADDCDBAED7}"/>
                </a:ext>
              </a:extLst>
            </p:cNvPr>
            <p:cNvCxnSpPr/>
            <p:nvPr/>
          </p:nvCxnSpPr>
          <p:spPr>
            <a:xfrm rot="16200000">
              <a:off x="3198019"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2C4D9B-8FB3-974F-8EC7-F5B4880A85CA}"/>
                </a:ext>
              </a:extLst>
            </p:cNvPr>
            <p:cNvCxnSpPr/>
            <p:nvPr/>
          </p:nvCxnSpPr>
          <p:spPr>
            <a:xfrm rot="16200000">
              <a:off x="3963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D8B0381E-0F6D-FC4C-843E-ACA4412F9339}"/>
                </a:ext>
              </a:extLst>
            </p:cNvPr>
            <p:cNvSpPr/>
            <p:nvPr/>
          </p:nvSpPr>
          <p:spPr>
            <a:xfrm>
              <a:off x="3962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0F86164D-F9F9-FC42-94A0-E34B43ABC5BC}"/>
                </a:ext>
              </a:extLst>
            </p:cNvPr>
            <p:cNvSpPr/>
            <p:nvPr/>
          </p:nvSpPr>
          <p:spPr>
            <a:xfrm>
              <a:off x="1676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BEFDE1FF-031B-E242-80EE-26651A6C9E3F}"/>
                </a:ext>
              </a:extLst>
            </p:cNvPr>
            <p:cNvSpPr/>
            <p:nvPr/>
          </p:nvSpPr>
          <p:spPr>
            <a:xfrm>
              <a:off x="2362200" y="46482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B777B034-90B1-284C-A27E-8A76BA25E194}"/>
                </a:ext>
              </a:extLst>
            </p:cNvPr>
            <p:cNvSpPr/>
            <p:nvPr/>
          </p:nvSpPr>
          <p:spPr>
            <a:xfrm>
              <a:off x="3200400" y="4648200"/>
              <a:ext cx="381000" cy="3048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0419" name="TextBox 16">
            <a:extLst>
              <a:ext uri="{FF2B5EF4-FFF2-40B4-BE49-F238E27FC236}">
                <a16:creationId xmlns:a16="http://schemas.microsoft.com/office/drawing/2014/main" id="{E059E11B-2459-B343-A5C2-8C26CE9F8FD3}"/>
              </a:ext>
            </a:extLst>
          </p:cNvPr>
          <p:cNvSpPr txBox="1">
            <a:spLocks noChangeArrowheads="1"/>
          </p:cNvSpPr>
          <p:nvPr/>
        </p:nvSpPr>
        <p:spPr bwMode="auto">
          <a:xfrm>
            <a:off x="4114800" y="25908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What do we know for sure to start?</a:t>
            </a:r>
          </a:p>
        </p:txBody>
      </p:sp>
      <p:sp>
        <p:nvSpPr>
          <p:cNvPr id="60420" name="TextBox 21">
            <a:extLst>
              <a:ext uri="{FF2B5EF4-FFF2-40B4-BE49-F238E27FC236}">
                <a16:creationId xmlns:a16="http://schemas.microsoft.com/office/drawing/2014/main" id="{3BB765EE-5F2D-D140-B2B1-C6F934E85711}"/>
              </a:ext>
            </a:extLst>
          </p:cNvPr>
          <p:cNvSpPr txBox="1">
            <a:spLocks noChangeArrowheads="1"/>
          </p:cNvSpPr>
          <p:nvPr/>
        </p:nvSpPr>
        <p:spPr bwMode="auto">
          <a:xfrm>
            <a:off x="2286000" y="4343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A__</a:t>
            </a:r>
          </a:p>
        </p:txBody>
      </p:sp>
    </p:spTree>
    <p:extLst>
      <p:ext uri="{BB962C8B-B14F-4D97-AF65-F5344CB8AC3E}">
        <p14:creationId xmlns:p14="http://schemas.microsoft.com/office/powerpoint/2010/main" val="160272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8BFBE673-A5D5-FB43-92F1-41C84D80570F}"/>
              </a:ext>
            </a:extLst>
          </p:cNvPr>
          <p:cNvSpPr>
            <a:spLocks noGrp="1"/>
          </p:cNvSpPr>
          <p:nvPr>
            <p:ph type="title"/>
          </p:nvPr>
        </p:nvSpPr>
        <p:spPr/>
        <p:txBody>
          <a:bodyPr/>
          <a:lstStyle/>
          <a:p>
            <a:r>
              <a:rPr lang="en-US" altLang="en-US"/>
              <a:t>Let</a:t>
            </a:r>
            <a:r>
              <a:rPr lang="ja-JP" altLang="en-US"/>
              <a:t>’</a:t>
            </a:r>
            <a:r>
              <a:rPr lang="en-US" altLang="ja-JP"/>
              <a:t>s return to probabilities…</a:t>
            </a:r>
            <a:endParaRPr lang="en-US" altLang="en-US"/>
          </a:p>
        </p:txBody>
      </p:sp>
      <p:sp>
        <p:nvSpPr>
          <p:cNvPr id="62466" name="Content Placeholder 2">
            <a:extLst>
              <a:ext uri="{FF2B5EF4-FFF2-40B4-BE49-F238E27FC236}">
                <a16:creationId xmlns:a16="http://schemas.microsoft.com/office/drawing/2014/main" id="{B60A2ED4-C93E-0542-B5F1-F8A49CADC9D4}"/>
              </a:ext>
            </a:extLst>
          </p:cNvPr>
          <p:cNvSpPr>
            <a:spLocks noGrp="1"/>
          </p:cNvSpPr>
          <p:nvPr>
            <p:ph idx="1"/>
          </p:nvPr>
        </p:nvSpPr>
        <p:spPr>
          <a:xfrm>
            <a:off x="457200" y="1676400"/>
            <a:ext cx="8229600" cy="4953000"/>
          </a:xfrm>
        </p:spPr>
        <p:txBody>
          <a:bodyPr/>
          <a:lstStyle/>
          <a:p>
            <a:r>
              <a:rPr lang="en-US" altLang="en-US"/>
              <a:t>Mendel</a:t>
            </a:r>
            <a:r>
              <a:rPr lang="ja-JP" altLang="en-US"/>
              <a:t>’</a:t>
            </a:r>
            <a:r>
              <a:rPr lang="en-US" altLang="ja-JP"/>
              <a:t>s observations allow us to predict the outcome of other experiments</a:t>
            </a:r>
          </a:p>
          <a:p>
            <a:endParaRPr lang="en-US" altLang="en-US"/>
          </a:p>
          <a:p>
            <a:r>
              <a:rPr lang="en-US" altLang="en-US"/>
              <a:t>Cross of violet (dominant) X white (recessive) flowering plants</a:t>
            </a:r>
          </a:p>
          <a:p>
            <a:r>
              <a:rPr lang="en-US" altLang="en-US"/>
              <a:t>F1?  100% violet flowering plants</a:t>
            </a:r>
          </a:p>
          <a:p>
            <a:endParaRPr lang="en-US" altLang="en-US"/>
          </a:p>
          <a:p>
            <a:r>
              <a:rPr lang="en-US" altLang="en-US"/>
              <a:t>What would you </a:t>
            </a:r>
            <a:r>
              <a:rPr lang="en-US" altLang="en-US" i="1"/>
              <a:t>predict </a:t>
            </a:r>
            <a:r>
              <a:rPr lang="en-US" altLang="en-US"/>
              <a:t>to find in F2 plants?</a:t>
            </a:r>
          </a:p>
        </p:txBody>
      </p:sp>
    </p:spTree>
    <p:extLst>
      <p:ext uri="{BB962C8B-B14F-4D97-AF65-F5344CB8AC3E}">
        <p14:creationId xmlns:p14="http://schemas.microsoft.com/office/powerpoint/2010/main" val="2681058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CEDC9E29-67D4-5A45-8117-2ECBE467FAEE}"/>
              </a:ext>
            </a:extLst>
          </p:cNvPr>
          <p:cNvSpPr>
            <a:spLocks noGrp="1"/>
          </p:cNvSpPr>
          <p:nvPr>
            <p:ph type="title"/>
          </p:nvPr>
        </p:nvSpPr>
        <p:spPr/>
        <p:txBody>
          <a:bodyPr/>
          <a:lstStyle/>
          <a:p>
            <a:r>
              <a:rPr lang="en-US" altLang="en-US"/>
              <a:t>What if we had decided it is a dominant trait…?</a:t>
            </a:r>
          </a:p>
        </p:txBody>
      </p:sp>
      <p:grpSp>
        <p:nvGrpSpPr>
          <p:cNvPr id="61442" name="Group 3">
            <a:extLst>
              <a:ext uri="{FF2B5EF4-FFF2-40B4-BE49-F238E27FC236}">
                <a16:creationId xmlns:a16="http://schemas.microsoft.com/office/drawing/2014/main" id="{E3869974-ACFD-1347-8C92-279C449239E8}"/>
              </a:ext>
            </a:extLst>
          </p:cNvPr>
          <p:cNvGrpSpPr>
            <a:grpSpLocks/>
          </p:cNvGrpSpPr>
          <p:nvPr/>
        </p:nvGrpSpPr>
        <p:grpSpPr bwMode="auto">
          <a:xfrm>
            <a:off x="762000" y="2286000"/>
            <a:ext cx="2667000" cy="1981200"/>
            <a:chOff x="1676400" y="3048000"/>
            <a:chExt cx="2667000" cy="1981200"/>
          </a:xfrm>
        </p:grpSpPr>
        <p:sp>
          <p:nvSpPr>
            <p:cNvPr id="4" name="Rectangle 3">
              <a:extLst>
                <a:ext uri="{FF2B5EF4-FFF2-40B4-BE49-F238E27FC236}">
                  <a16:creationId xmlns:a16="http://schemas.microsoft.com/office/drawing/2014/main" id="{2C9AA892-649E-2C49-AD4A-FA32D1BB4F5B}"/>
                </a:ext>
              </a:extLst>
            </p:cNvPr>
            <p:cNvSpPr/>
            <p:nvPr/>
          </p:nvSpPr>
          <p:spPr>
            <a:xfrm>
              <a:off x="2667000" y="30480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8CDAFDEB-7116-0D42-B3F4-6A2512ABAF7D}"/>
                </a:ext>
              </a:extLst>
            </p:cNvPr>
            <p:cNvSpPr/>
            <p:nvPr/>
          </p:nvSpPr>
          <p:spPr>
            <a:xfrm>
              <a:off x="3352800" y="30480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5F43D571-9B93-EB4D-A41C-C6F4F71558B0}"/>
                </a:ext>
              </a:extLst>
            </p:cNvPr>
            <p:cNvCxnSpPr/>
            <p:nvPr/>
          </p:nvCxnSpPr>
          <p:spPr>
            <a:xfrm>
              <a:off x="3048000" y="3200400"/>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094EF4E-C516-BB45-8322-7D24941479CB}"/>
                </a:ext>
              </a:extLst>
            </p:cNvPr>
            <p:cNvCxnSpPr/>
            <p:nvPr/>
          </p:nvCxnSpPr>
          <p:spPr>
            <a:xfrm rot="5400000">
              <a:off x="2629694" y="3771106"/>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A020685-59E9-1846-9E4D-8F484110DE31}"/>
                </a:ext>
              </a:extLst>
            </p:cNvPr>
            <p:cNvCxnSpPr/>
            <p:nvPr/>
          </p:nvCxnSpPr>
          <p:spPr>
            <a:xfrm>
              <a:off x="1828800" y="4343400"/>
              <a:ext cx="22860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7821B63-4B65-044C-959C-E1F695486B7A}"/>
                </a:ext>
              </a:extLst>
            </p:cNvPr>
            <p:cNvCxnSpPr/>
            <p:nvPr/>
          </p:nvCxnSpPr>
          <p:spPr>
            <a:xfrm rot="16200000">
              <a:off x="1677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B6AD0D2-2C7B-9F4E-83BF-CC3619209823}"/>
                </a:ext>
              </a:extLst>
            </p:cNvPr>
            <p:cNvCxnSpPr/>
            <p:nvPr/>
          </p:nvCxnSpPr>
          <p:spPr>
            <a:xfrm rot="16200000">
              <a:off x="2437607" y="4495006"/>
              <a:ext cx="304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0D32922-3F79-DE4A-87A6-1529E1FBDE25}"/>
                </a:ext>
              </a:extLst>
            </p:cNvPr>
            <p:cNvCxnSpPr/>
            <p:nvPr/>
          </p:nvCxnSpPr>
          <p:spPr>
            <a:xfrm rot="16200000">
              <a:off x="3198019"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557AABD-E921-3344-BA74-A245ACABAB67}"/>
                </a:ext>
              </a:extLst>
            </p:cNvPr>
            <p:cNvCxnSpPr/>
            <p:nvPr/>
          </p:nvCxnSpPr>
          <p:spPr>
            <a:xfrm rot="16200000">
              <a:off x="3963194" y="4495006"/>
              <a:ext cx="304800"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96653BD3-7BA5-D942-BB4C-E257F54713AC}"/>
                </a:ext>
              </a:extLst>
            </p:cNvPr>
            <p:cNvSpPr/>
            <p:nvPr/>
          </p:nvSpPr>
          <p:spPr>
            <a:xfrm>
              <a:off x="3962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3AF51E39-5539-804D-BE43-334F5CEC817A}"/>
                </a:ext>
              </a:extLst>
            </p:cNvPr>
            <p:cNvSpPr/>
            <p:nvPr/>
          </p:nvSpPr>
          <p:spPr>
            <a:xfrm>
              <a:off x="1676400" y="4648200"/>
              <a:ext cx="381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7B7C65C4-8522-6D4A-950F-40CED66CA1BD}"/>
                </a:ext>
              </a:extLst>
            </p:cNvPr>
            <p:cNvSpPr/>
            <p:nvPr/>
          </p:nvSpPr>
          <p:spPr>
            <a:xfrm>
              <a:off x="2362200" y="46482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5F4EDD25-7373-0A49-AF00-1E16B5FD1CB1}"/>
                </a:ext>
              </a:extLst>
            </p:cNvPr>
            <p:cNvSpPr/>
            <p:nvPr/>
          </p:nvSpPr>
          <p:spPr>
            <a:xfrm>
              <a:off x="3200400" y="4648200"/>
              <a:ext cx="381000" cy="3048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1443" name="TextBox 21">
            <a:extLst>
              <a:ext uri="{FF2B5EF4-FFF2-40B4-BE49-F238E27FC236}">
                <a16:creationId xmlns:a16="http://schemas.microsoft.com/office/drawing/2014/main" id="{586386B9-F36F-CD4B-91D8-4F963BD72C36}"/>
              </a:ext>
            </a:extLst>
          </p:cNvPr>
          <p:cNvSpPr txBox="1">
            <a:spLocks noChangeArrowheads="1"/>
          </p:cNvSpPr>
          <p:nvPr/>
        </p:nvSpPr>
        <p:spPr bwMode="auto">
          <a:xfrm>
            <a:off x="2286000" y="4343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A__</a:t>
            </a:r>
          </a:p>
        </p:txBody>
      </p:sp>
      <p:sp>
        <p:nvSpPr>
          <p:cNvPr id="61444" name="TextBox 18">
            <a:extLst>
              <a:ext uri="{FF2B5EF4-FFF2-40B4-BE49-F238E27FC236}">
                <a16:creationId xmlns:a16="http://schemas.microsoft.com/office/drawing/2014/main" id="{D0CC5AF2-AD95-5744-B360-8F7F52B4F6BA}"/>
              </a:ext>
            </a:extLst>
          </p:cNvPr>
          <p:cNvSpPr txBox="1">
            <a:spLocks noChangeArrowheads="1"/>
          </p:cNvSpPr>
          <p:nvPr/>
        </p:nvSpPr>
        <p:spPr bwMode="auto">
          <a:xfrm>
            <a:off x="1600200" y="5181600"/>
            <a:ext cx="624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This child would have had to inherit a dominant allele from Mom or Dad----If Mom or Dad had a dominant allele for this trait they would also express this trait.  The pedigree shows them as unaffected---so the guess of </a:t>
            </a:r>
            <a:r>
              <a:rPr lang="en-US" altLang="en-US" sz="1800" b="1" i="1">
                <a:latin typeface="Arial" panose="020B0604020202020204" pitchFamily="34" charset="0"/>
              </a:rPr>
              <a:t>dominant </a:t>
            </a:r>
            <a:r>
              <a:rPr lang="en-US" altLang="en-US" sz="1800">
                <a:latin typeface="Arial" panose="020B0604020202020204" pitchFamily="34" charset="0"/>
              </a:rPr>
              <a:t>for this trait is </a:t>
            </a:r>
            <a:r>
              <a:rPr lang="en-US" altLang="en-US" sz="1800" b="1" i="1">
                <a:latin typeface="Arial" panose="020B0604020202020204" pitchFamily="34" charset="0"/>
              </a:rPr>
              <a:t>inconsistent</a:t>
            </a:r>
            <a:r>
              <a:rPr lang="en-US" altLang="en-US" sz="1800">
                <a:latin typeface="Arial" panose="020B0604020202020204" pitchFamily="34" charset="0"/>
              </a:rPr>
              <a:t> with its pattern of inheritance.</a:t>
            </a:r>
          </a:p>
        </p:txBody>
      </p:sp>
      <p:cxnSp>
        <p:nvCxnSpPr>
          <p:cNvPr id="21" name="Straight Arrow Connector 20">
            <a:extLst>
              <a:ext uri="{FF2B5EF4-FFF2-40B4-BE49-F238E27FC236}">
                <a16:creationId xmlns:a16="http://schemas.microsoft.com/office/drawing/2014/main" id="{03E26054-BF42-EB4F-9557-0715C5138FE8}"/>
              </a:ext>
            </a:extLst>
          </p:cNvPr>
          <p:cNvCxnSpPr>
            <a:cxnSpLocks noChangeShapeType="1"/>
          </p:cNvCxnSpPr>
          <p:nvPr/>
        </p:nvCxnSpPr>
        <p:spPr bwMode="auto">
          <a:xfrm flipV="1">
            <a:off x="1752600" y="4724400"/>
            <a:ext cx="533400" cy="381000"/>
          </a:xfrm>
          <a:prstGeom prst="straightConnector1">
            <a:avLst/>
          </a:prstGeom>
          <a:noFill/>
          <a:ln w="5715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3776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24707818-5863-694B-9289-20234F1B8C3A}"/>
              </a:ext>
            </a:extLst>
          </p:cNvPr>
          <p:cNvSpPr>
            <a:spLocks noGrp="1"/>
          </p:cNvSpPr>
          <p:nvPr>
            <p:ph type="title"/>
          </p:nvPr>
        </p:nvSpPr>
        <p:spPr/>
        <p:txBody>
          <a:bodyPr/>
          <a:lstStyle/>
          <a:p>
            <a:r>
              <a:rPr lang="en-US" altLang="en-US"/>
              <a:t>Try this one!</a:t>
            </a:r>
          </a:p>
        </p:txBody>
      </p:sp>
      <p:grpSp>
        <p:nvGrpSpPr>
          <p:cNvPr id="62466" name="Content Placeholder 3">
            <a:extLst>
              <a:ext uri="{FF2B5EF4-FFF2-40B4-BE49-F238E27FC236}">
                <a16:creationId xmlns:a16="http://schemas.microsoft.com/office/drawing/2014/main" id="{E48A1D58-6A38-1E44-84A0-2939D384CB36}"/>
              </a:ext>
            </a:extLst>
          </p:cNvPr>
          <p:cNvGrpSpPr>
            <a:grpSpLocks noGrp="1"/>
          </p:cNvGrpSpPr>
          <p:nvPr/>
        </p:nvGrpSpPr>
        <p:grpSpPr bwMode="auto">
          <a:xfrm>
            <a:off x="1066800" y="2438400"/>
            <a:ext cx="2819400" cy="3306763"/>
            <a:chOff x="1676400" y="3048000"/>
            <a:chExt cx="2667000" cy="1981200"/>
          </a:xfrm>
        </p:grpSpPr>
        <p:sp>
          <p:nvSpPr>
            <p:cNvPr id="5" name="Rectangle 4">
              <a:extLst>
                <a:ext uri="{FF2B5EF4-FFF2-40B4-BE49-F238E27FC236}">
                  <a16:creationId xmlns:a16="http://schemas.microsoft.com/office/drawing/2014/main" id="{A3034EAD-DA77-AA44-AC1A-A03740F68792}"/>
                </a:ext>
              </a:extLst>
            </p:cNvPr>
            <p:cNvSpPr/>
            <p:nvPr/>
          </p:nvSpPr>
          <p:spPr>
            <a:xfrm>
              <a:off x="2667515" y="3048000"/>
              <a:ext cx="379928" cy="30436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6FD9CD13-C0A1-3C4D-AF5B-00BC8A64A3D7}"/>
                </a:ext>
              </a:extLst>
            </p:cNvPr>
            <p:cNvSpPr/>
            <p:nvPr/>
          </p:nvSpPr>
          <p:spPr>
            <a:xfrm>
              <a:off x="3352285" y="3048000"/>
              <a:ext cx="458016" cy="3814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9378530F-D5E9-1A42-B3B2-01D602AFD4BD}"/>
                </a:ext>
              </a:extLst>
            </p:cNvPr>
            <p:cNvCxnSpPr/>
            <p:nvPr/>
          </p:nvCxnSpPr>
          <p:spPr>
            <a:xfrm>
              <a:off x="3047443" y="3200180"/>
              <a:ext cx="304842" cy="190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0F7B6EF-5031-4945-BDEA-BD6B4FF3DFC8}"/>
                </a:ext>
              </a:extLst>
            </p:cNvPr>
            <p:cNvCxnSpPr/>
            <p:nvPr/>
          </p:nvCxnSpPr>
          <p:spPr>
            <a:xfrm rot="5400000">
              <a:off x="2629738" y="3771058"/>
              <a:ext cx="1143256" cy="1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5D91E7-DFA4-0E45-81A9-1B5D1C3D480C}"/>
                </a:ext>
              </a:extLst>
            </p:cNvPr>
            <p:cNvCxnSpPr/>
            <p:nvPr/>
          </p:nvCxnSpPr>
          <p:spPr>
            <a:xfrm>
              <a:off x="1828071" y="4343436"/>
              <a:ext cx="2287072" cy="190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E92EC51-BD1D-7744-9050-B1D1386D7077}"/>
                </a:ext>
              </a:extLst>
            </p:cNvPr>
            <p:cNvCxnSpPr/>
            <p:nvPr/>
          </p:nvCxnSpPr>
          <p:spPr>
            <a:xfrm rot="16200000">
              <a:off x="1677393" y="4494115"/>
              <a:ext cx="304361" cy="300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5A80DF3-4930-9C42-BE30-3A690F8DBE23}"/>
                </a:ext>
              </a:extLst>
            </p:cNvPr>
            <p:cNvCxnSpPr/>
            <p:nvPr/>
          </p:nvCxnSpPr>
          <p:spPr>
            <a:xfrm rot="16200000">
              <a:off x="2437998" y="4494866"/>
              <a:ext cx="304361" cy="150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C95F232-DF00-CA49-BB17-DE28ECEB7284}"/>
                </a:ext>
              </a:extLst>
            </p:cNvPr>
            <p:cNvCxnSpPr/>
            <p:nvPr/>
          </p:nvCxnSpPr>
          <p:spPr>
            <a:xfrm rot="16200000">
              <a:off x="3197852" y="4494866"/>
              <a:ext cx="304361" cy="150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CD69BC8-C45D-BD42-AA82-CCB3E9BDD821}"/>
                </a:ext>
              </a:extLst>
            </p:cNvPr>
            <p:cNvCxnSpPr/>
            <p:nvPr/>
          </p:nvCxnSpPr>
          <p:spPr>
            <a:xfrm rot="16200000">
              <a:off x="3963714" y="4494866"/>
              <a:ext cx="304361" cy="150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91C66E67-4A56-5C45-85EA-2BB5B5A1FE2D}"/>
                </a:ext>
              </a:extLst>
            </p:cNvPr>
            <p:cNvSpPr/>
            <p:nvPr/>
          </p:nvSpPr>
          <p:spPr>
            <a:xfrm>
              <a:off x="3961971" y="4647797"/>
              <a:ext cx="381429" cy="3053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DF7E2FE1-E4DE-D642-8AA7-4F6D04833B4D}"/>
                </a:ext>
              </a:extLst>
            </p:cNvPr>
            <p:cNvSpPr/>
            <p:nvPr/>
          </p:nvSpPr>
          <p:spPr>
            <a:xfrm>
              <a:off x="1676400" y="4647797"/>
              <a:ext cx="381429" cy="3053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BBEFED55-5678-2C4E-80AD-1424E0BD917D}"/>
                </a:ext>
              </a:extLst>
            </p:cNvPr>
            <p:cNvSpPr/>
            <p:nvPr/>
          </p:nvSpPr>
          <p:spPr>
            <a:xfrm>
              <a:off x="2362672" y="4647797"/>
              <a:ext cx="456514" cy="3814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CE63A1D8-865B-604C-A091-F3DF50771B1A}"/>
                </a:ext>
              </a:extLst>
            </p:cNvPr>
            <p:cNvSpPr/>
            <p:nvPr/>
          </p:nvSpPr>
          <p:spPr>
            <a:xfrm>
              <a:off x="3200615" y="4647797"/>
              <a:ext cx="381429" cy="305312"/>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2467" name="TextBox 1">
            <a:extLst>
              <a:ext uri="{FF2B5EF4-FFF2-40B4-BE49-F238E27FC236}">
                <a16:creationId xmlns:a16="http://schemas.microsoft.com/office/drawing/2014/main" id="{D2DEBDFD-4A96-0C48-84F9-F85FFE4353C4}"/>
              </a:ext>
            </a:extLst>
          </p:cNvPr>
          <p:cNvSpPr txBox="1">
            <a:spLocks noChangeArrowheads="1"/>
          </p:cNvSpPr>
          <p:nvPr/>
        </p:nvSpPr>
        <p:spPr bwMode="auto">
          <a:xfrm>
            <a:off x="4953000" y="2057400"/>
            <a:ext cx="297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It could be </a:t>
            </a:r>
            <a:r>
              <a:rPr lang="en-US" altLang="en-US" sz="1800" b="1">
                <a:latin typeface="Arial" panose="020B0604020202020204" pitchFamily="34" charset="0"/>
              </a:rPr>
              <a:t>either dominant </a:t>
            </a:r>
            <a:r>
              <a:rPr lang="en-US" altLang="en-US" sz="2400" b="1" u="sng">
                <a:latin typeface="Arial" panose="020B0604020202020204" pitchFamily="34" charset="0"/>
              </a:rPr>
              <a:t>or </a:t>
            </a:r>
            <a:r>
              <a:rPr lang="en-US" altLang="en-US" sz="1800" b="1">
                <a:latin typeface="Arial" panose="020B0604020202020204" pitchFamily="34" charset="0"/>
              </a:rPr>
              <a:t>recessive</a:t>
            </a:r>
            <a:r>
              <a:rPr lang="en-US" altLang="en-US" sz="1800">
                <a:latin typeface="Arial" panose="020B0604020202020204" pitchFamily="34" charset="0"/>
              </a:rPr>
              <a:t>---draw it out and show (separately)  genotypes consistent with either.</a:t>
            </a:r>
          </a:p>
        </p:txBody>
      </p:sp>
      <p:sp>
        <p:nvSpPr>
          <p:cNvPr id="62468" name="TextBox 2">
            <a:extLst>
              <a:ext uri="{FF2B5EF4-FFF2-40B4-BE49-F238E27FC236}">
                <a16:creationId xmlns:a16="http://schemas.microsoft.com/office/drawing/2014/main" id="{A055768D-7190-B046-A26F-F85373C5BFFF}"/>
              </a:ext>
            </a:extLst>
          </p:cNvPr>
          <p:cNvSpPr txBox="1">
            <a:spLocks noChangeArrowheads="1"/>
          </p:cNvSpPr>
          <p:nvPr/>
        </p:nvSpPr>
        <p:spPr bwMode="auto">
          <a:xfrm>
            <a:off x="5410200" y="4549775"/>
            <a:ext cx="3124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1">
                <a:latin typeface="Arial" panose="020B0604020202020204" pitchFamily="34" charset="0"/>
              </a:rPr>
              <a:t>Important!!!!  </a:t>
            </a:r>
            <a:r>
              <a:rPr lang="en-US" altLang="en-US" sz="1800">
                <a:latin typeface="Arial" panose="020B0604020202020204" pitchFamily="34" charset="0"/>
              </a:rPr>
              <a:t>A trait cannot be both dominant AND recessive—We would have to look at more individuals and generations to know for sure.</a:t>
            </a:r>
          </a:p>
        </p:txBody>
      </p:sp>
    </p:spTree>
    <p:extLst>
      <p:ext uri="{BB962C8B-B14F-4D97-AF65-F5344CB8AC3E}">
        <p14:creationId xmlns:p14="http://schemas.microsoft.com/office/powerpoint/2010/main" val="309533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44A07310-82A2-E24B-93C5-00E87DB042A0}"/>
              </a:ext>
            </a:extLst>
          </p:cNvPr>
          <p:cNvSpPr>
            <a:spLocks noGrp="1"/>
          </p:cNvSpPr>
          <p:nvPr>
            <p:ph type="title"/>
          </p:nvPr>
        </p:nvSpPr>
        <p:spPr/>
        <p:txBody>
          <a:bodyPr/>
          <a:lstStyle/>
          <a:p>
            <a:r>
              <a:rPr lang="en-US" altLang="en-US"/>
              <a:t>F2 </a:t>
            </a:r>
            <a:r>
              <a:rPr lang="en-US" altLang="en-US" i="1"/>
              <a:t>prediction</a:t>
            </a:r>
            <a:r>
              <a:rPr lang="en-US" altLang="en-US"/>
              <a:t>/probabilities?</a:t>
            </a:r>
          </a:p>
        </p:txBody>
      </p:sp>
      <p:sp>
        <p:nvSpPr>
          <p:cNvPr id="64514" name="Content Placeholder 2">
            <a:extLst>
              <a:ext uri="{FF2B5EF4-FFF2-40B4-BE49-F238E27FC236}">
                <a16:creationId xmlns:a16="http://schemas.microsoft.com/office/drawing/2014/main" id="{9BCA0D99-86D6-F24A-AAEE-393332CD5877}"/>
              </a:ext>
            </a:extLst>
          </p:cNvPr>
          <p:cNvSpPr>
            <a:spLocks noGrp="1"/>
          </p:cNvSpPr>
          <p:nvPr>
            <p:ph idx="1"/>
          </p:nvPr>
        </p:nvSpPr>
        <p:spPr>
          <a:xfrm>
            <a:off x="152400" y="1600200"/>
            <a:ext cx="8229600" cy="5257800"/>
          </a:xfrm>
        </p:spPr>
        <p:txBody>
          <a:bodyPr/>
          <a:lstStyle/>
          <a:p>
            <a:r>
              <a:rPr lang="en-US" altLang="en-US"/>
              <a:t>¾ violet: ¼ white</a:t>
            </a:r>
          </a:p>
          <a:p>
            <a:endParaRPr lang="en-US" altLang="en-US"/>
          </a:p>
          <a:p>
            <a:r>
              <a:rPr lang="en-US" altLang="en-US" sz="2800"/>
              <a:t>Mendel </a:t>
            </a:r>
            <a:r>
              <a:rPr lang="en-US" altLang="en-US" sz="2800" b="1" i="1"/>
              <a:t>observed</a:t>
            </a:r>
            <a:r>
              <a:rPr lang="en-US" altLang="en-US" sz="2800"/>
              <a:t> </a:t>
            </a:r>
            <a:r>
              <a:rPr lang="en-US" altLang="en-US" sz="2800">
                <a:solidFill>
                  <a:srgbClr val="FF0000"/>
                </a:solidFill>
              </a:rPr>
              <a:t>929</a:t>
            </a:r>
            <a:r>
              <a:rPr lang="en-US" altLang="en-US" sz="2800"/>
              <a:t> plants: 705 violet/224 white</a:t>
            </a:r>
          </a:p>
          <a:p>
            <a:pPr lvl="4">
              <a:buFont typeface="Arial" panose="020B0604020202020204" pitchFamily="34" charset="0"/>
              <a:buNone/>
            </a:pPr>
            <a:endParaRPr lang="en-US" altLang="en-US"/>
          </a:p>
          <a:p>
            <a:pPr lvl="4">
              <a:buFont typeface="Arial" panose="020B0604020202020204" pitchFamily="34" charset="0"/>
              <a:buNone/>
            </a:pPr>
            <a:endParaRPr lang="en-US" altLang="en-US"/>
          </a:p>
          <a:p>
            <a:endParaRPr lang="en-US" altLang="en-US"/>
          </a:p>
        </p:txBody>
      </p:sp>
      <p:pic>
        <p:nvPicPr>
          <p:cNvPr id="64515" name="Picture 18">
            <a:extLst>
              <a:ext uri="{FF2B5EF4-FFF2-40B4-BE49-F238E27FC236}">
                <a16:creationId xmlns:a16="http://schemas.microsoft.com/office/drawing/2014/main" id="{4FF09CD6-3915-4B48-8C2A-36EDCBD09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39"/>
          <a:stretch>
            <a:fillRect/>
          </a:stretch>
        </p:blipFill>
        <p:spPr bwMode="auto">
          <a:xfrm>
            <a:off x="457200" y="3429000"/>
            <a:ext cx="4914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36A2BBA2-40F1-574B-8194-0039D7D0201E}"/>
              </a:ext>
            </a:extLst>
          </p:cNvPr>
          <p:cNvSpPr/>
          <p:nvPr/>
        </p:nvSpPr>
        <p:spPr>
          <a:xfrm>
            <a:off x="3886200" y="46482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312001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102151A7-C7CC-7241-B435-F200E691C82E}"/>
              </a:ext>
            </a:extLst>
          </p:cNvPr>
          <p:cNvSpPr>
            <a:spLocks noGrp="1"/>
          </p:cNvSpPr>
          <p:nvPr>
            <p:ph type="title"/>
          </p:nvPr>
        </p:nvSpPr>
        <p:spPr/>
        <p:txBody>
          <a:bodyPr/>
          <a:lstStyle/>
          <a:p>
            <a:r>
              <a:rPr lang="en-US" altLang="en-US"/>
              <a:t>What did </a:t>
            </a:r>
            <a:r>
              <a:rPr lang="en-US" altLang="en-US" i="1"/>
              <a:t>you</a:t>
            </a:r>
            <a:r>
              <a:rPr lang="en-US" altLang="en-US"/>
              <a:t> expect theoretically?</a:t>
            </a:r>
          </a:p>
        </p:txBody>
      </p:sp>
      <p:sp>
        <p:nvSpPr>
          <p:cNvPr id="66562" name="Content Placeholder 2">
            <a:extLst>
              <a:ext uri="{FF2B5EF4-FFF2-40B4-BE49-F238E27FC236}">
                <a16:creationId xmlns:a16="http://schemas.microsoft.com/office/drawing/2014/main" id="{6B2120C1-07F8-DA42-A6BE-FD63BF278C13}"/>
              </a:ext>
            </a:extLst>
          </p:cNvPr>
          <p:cNvSpPr>
            <a:spLocks noGrp="1"/>
          </p:cNvSpPr>
          <p:nvPr>
            <p:ph idx="1"/>
          </p:nvPr>
        </p:nvSpPr>
        <p:spPr/>
        <p:txBody>
          <a:bodyPr/>
          <a:lstStyle/>
          <a:p>
            <a:r>
              <a:rPr lang="en-US" altLang="en-US"/>
              <a:t>¾ (929) violet=696.75</a:t>
            </a:r>
          </a:p>
          <a:p>
            <a:r>
              <a:rPr lang="en-US" altLang="en-US"/>
              <a:t>¼ (929) white=232.25</a:t>
            </a:r>
          </a:p>
          <a:p>
            <a:pPr>
              <a:buFont typeface="Arial" panose="020B0604020202020204" pitchFamily="34" charset="0"/>
              <a:buNone/>
            </a:pPr>
            <a:endParaRPr lang="en-US" altLang="en-US"/>
          </a:p>
          <a:p>
            <a:pPr>
              <a:buFont typeface="Arial" panose="020B0604020202020204" pitchFamily="34" charset="0"/>
              <a:buNone/>
            </a:pPr>
            <a:r>
              <a:rPr lang="en-US" altLang="en-US"/>
              <a:t>…Why this </a:t>
            </a:r>
            <a:r>
              <a:rPr lang="en-US" altLang="en-US">
                <a:solidFill>
                  <a:srgbClr val="FF0000"/>
                </a:solidFill>
              </a:rPr>
              <a:t>deviation/difference</a:t>
            </a:r>
            <a:r>
              <a:rPr lang="en-US" altLang="en-US"/>
              <a:t> from the expected:</a:t>
            </a:r>
          </a:p>
          <a:p>
            <a:pPr>
              <a:buFont typeface="Arial" panose="020B0604020202020204" pitchFamily="34" charset="0"/>
              <a:buNone/>
            </a:pPr>
            <a:r>
              <a:rPr lang="en-US" altLang="en-US"/>
              <a:t>		 705 violet/224 white?</a:t>
            </a:r>
          </a:p>
          <a:p>
            <a:pPr>
              <a:buFont typeface="Arial" panose="020B0604020202020204" pitchFamily="34" charset="0"/>
              <a:buNone/>
            </a:pPr>
            <a:endParaRPr lang="en-US" altLang="en-US"/>
          </a:p>
          <a:p>
            <a:pPr>
              <a:buFont typeface="Arial" panose="020B0604020202020204" pitchFamily="34" charset="0"/>
              <a:buNone/>
            </a:pPr>
            <a:r>
              <a:rPr lang="en-US" altLang="en-US"/>
              <a:t>…Is it </a:t>
            </a:r>
            <a:r>
              <a:rPr lang="en-US" altLang="en-US" i="1"/>
              <a:t>reasonable</a:t>
            </a:r>
            <a:r>
              <a:rPr lang="en-US" altLang="en-US"/>
              <a:t> deviation?</a:t>
            </a:r>
          </a:p>
          <a:p>
            <a:endParaRPr lang="en-US" altLang="en-US"/>
          </a:p>
        </p:txBody>
      </p:sp>
    </p:spTree>
    <p:extLst>
      <p:ext uri="{BB962C8B-B14F-4D97-AF65-F5344CB8AC3E}">
        <p14:creationId xmlns:p14="http://schemas.microsoft.com/office/powerpoint/2010/main" val="10903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4972B4C5-2A7B-284B-AF89-7FE84AA89507}"/>
              </a:ext>
            </a:extLst>
          </p:cNvPr>
          <p:cNvSpPr>
            <a:spLocks noGrp="1"/>
          </p:cNvSpPr>
          <p:nvPr>
            <p:ph type="title"/>
          </p:nvPr>
        </p:nvSpPr>
        <p:spPr>
          <a:xfrm>
            <a:off x="457200" y="0"/>
            <a:ext cx="8229600" cy="1417638"/>
          </a:xfrm>
        </p:spPr>
        <p:txBody>
          <a:bodyPr/>
          <a:lstStyle/>
          <a:p>
            <a:br>
              <a:rPr lang="en-US" altLang="en-US" sz="4000"/>
            </a:br>
            <a:r>
              <a:rPr lang="en-US" altLang="en-US" sz="4000"/>
              <a:t>First…where could the deviation come from?</a:t>
            </a:r>
            <a:br>
              <a:rPr lang="en-US" altLang="en-US"/>
            </a:br>
            <a:endParaRPr lang="en-US" altLang="en-US"/>
          </a:p>
        </p:txBody>
      </p:sp>
      <p:sp>
        <p:nvSpPr>
          <p:cNvPr id="68610" name="Content Placeholder 2">
            <a:extLst>
              <a:ext uri="{FF2B5EF4-FFF2-40B4-BE49-F238E27FC236}">
                <a16:creationId xmlns:a16="http://schemas.microsoft.com/office/drawing/2014/main" id="{4BF309BA-DB48-4B49-AC17-B6ED219401B3}"/>
              </a:ext>
            </a:extLst>
          </p:cNvPr>
          <p:cNvSpPr>
            <a:spLocks noGrp="1"/>
          </p:cNvSpPr>
          <p:nvPr>
            <p:ph idx="1"/>
          </p:nvPr>
        </p:nvSpPr>
        <p:spPr/>
        <p:txBody>
          <a:bodyPr/>
          <a:lstStyle/>
          <a:p>
            <a:r>
              <a:rPr lang="en-US" altLang="en-US"/>
              <a:t>F2 offspring were the product of:</a:t>
            </a:r>
          </a:p>
          <a:p>
            <a:endParaRPr lang="en-US" altLang="en-US"/>
          </a:p>
          <a:p>
            <a:pPr lvl="1"/>
            <a:r>
              <a:rPr lang="en-US" altLang="en-US"/>
              <a:t>1.   gamete formation (</a:t>
            </a:r>
            <a:r>
              <a:rPr lang="en-US" altLang="en-US" i="1"/>
              <a:t>random</a:t>
            </a:r>
            <a:r>
              <a:rPr lang="en-US" altLang="en-US"/>
              <a:t> alignment of homologs at metphase I)</a:t>
            </a:r>
          </a:p>
          <a:p>
            <a:pPr lvl="1"/>
            <a:r>
              <a:rPr lang="en-US" altLang="en-US"/>
              <a:t>2.  </a:t>
            </a:r>
            <a:r>
              <a:rPr lang="en-US" altLang="en-US" i="1"/>
              <a:t>random</a:t>
            </a:r>
            <a:r>
              <a:rPr lang="en-US" altLang="en-US"/>
              <a:t> union of gametes</a:t>
            </a:r>
          </a:p>
          <a:p>
            <a:pPr lvl="1"/>
            <a:endParaRPr lang="en-US" altLang="en-US"/>
          </a:p>
          <a:p>
            <a:pPr lvl="1"/>
            <a:r>
              <a:rPr lang="en-US" altLang="en-US"/>
              <a:t>Is there any opportunity for chance to alter expected outcomes here?...</a:t>
            </a:r>
          </a:p>
        </p:txBody>
      </p:sp>
    </p:spTree>
    <p:extLst>
      <p:ext uri="{BB962C8B-B14F-4D97-AF65-F5344CB8AC3E}">
        <p14:creationId xmlns:p14="http://schemas.microsoft.com/office/powerpoint/2010/main" val="166756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52A90CED-4B2B-6748-8B12-DA1FBA086762}"/>
              </a:ext>
            </a:extLst>
          </p:cNvPr>
          <p:cNvSpPr>
            <a:spLocks noGrp="1"/>
          </p:cNvSpPr>
          <p:nvPr>
            <p:ph type="title"/>
          </p:nvPr>
        </p:nvSpPr>
        <p:spPr/>
        <p:txBody>
          <a:bodyPr/>
          <a:lstStyle/>
          <a:p>
            <a:r>
              <a:rPr lang="en-US" altLang="en-US"/>
              <a:t>The 13 Scwandt children---ages 2-25.</a:t>
            </a:r>
          </a:p>
        </p:txBody>
      </p:sp>
      <p:sp>
        <p:nvSpPr>
          <p:cNvPr id="67586" name="Content Placeholder 2">
            <a:extLst>
              <a:ext uri="{FF2B5EF4-FFF2-40B4-BE49-F238E27FC236}">
                <a16:creationId xmlns:a16="http://schemas.microsoft.com/office/drawing/2014/main" id="{0DD91B57-F34F-1249-ACBB-608DB9D36872}"/>
              </a:ext>
            </a:extLst>
          </p:cNvPr>
          <p:cNvSpPr>
            <a:spLocks noGrp="1"/>
          </p:cNvSpPr>
          <p:nvPr>
            <p:ph idx="1"/>
          </p:nvPr>
        </p:nvSpPr>
        <p:spPr/>
        <p:txBody>
          <a:bodyPr/>
          <a:lstStyle/>
          <a:p>
            <a:endParaRPr lang="en-US" altLang="en-US"/>
          </a:p>
        </p:txBody>
      </p:sp>
      <p:pic>
        <p:nvPicPr>
          <p:cNvPr id="67587" name="Picture 3">
            <a:extLst>
              <a:ext uri="{FF2B5EF4-FFF2-40B4-BE49-F238E27FC236}">
                <a16:creationId xmlns:a16="http://schemas.microsoft.com/office/drawing/2014/main" id="{1DC094F2-121B-0141-976C-D8FFBC884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503363"/>
            <a:ext cx="7516812"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52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F06FF616-7EF4-FE43-888B-6320FE4C50DF}"/>
              </a:ext>
            </a:extLst>
          </p:cNvPr>
          <p:cNvSpPr>
            <a:spLocks noGrp="1"/>
          </p:cNvSpPr>
          <p:nvPr>
            <p:ph type="title"/>
          </p:nvPr>
        </p:nvSpPr>
        <p:spPr/>
        <p:txBody>
          <a:bodyPr/>
          <a:lstStyle/>
          <a:p>
            <a:r>
              <a:rPr lang="en-US" altLang="en-US"/>
              <a:t>Biology is full of random fluctuations/</a:t>
            </a:r>
            <a:r>
              <a:rPr lang="en-US" altLang="en-US">
                <a:solidFill>
                  <a:srgbClr val="FF0000"/>
                </a:solidFill>
              </a:rPr>
              <a:t>chance deviation</a:t>
            </a:r>
          </a:p>
        </p:txBody>
      </p:sp>
      <p:sp>
        <p:nvSpPr>
          <p:cNvPr id="70658" name="Content Placeholder 2">
            <a:extLst>
              <a:ext uri="{FF2B5EF4-FFF2-40B4-BE49-F238E27FC236}">
                <a16:creationId xmlns:a16="http://schemas.microsoft.com/office/drawing/2014/main" id="{65D47525-CE2E-EE44-B5AD-FEA34447B3CE}"/>
              </a:ext>
            </a:extLst>
          </p:cNvPr>
          <p:cNvSpPr>
            <a:spLocks noGrp="1"/>
          </p:cNvSpPr>
          <p:nvPr>
            <p:ph idx="1"/>
          </p:nvPr>
        </p:nvSpPr>
        <p:spPr>
          <a:xfrm>
            <a:off x="457200" y="1600200"/>
            <a:ext cx="8229600" cy="4953000"/>
          </a:xfrm>
        </p:spPr>
        <p:txBody>
          <a:bodyPr/>
          <a:lstStyle/>
          <a:p>
            <a:r>
              <a:rPr lang="en-US" altLang="en-US"/>
              <a:t>Can use  statistical tests to evaluate whether data fits an expectation by evaluating the influence of chance on the data.</a:t>
            </a:r>
          </a:p>
          <a:p>
            <a:endParaRPr lang="en-US" altLang="en-US"/>
          </a:p>
          <a:p>
            <a:r>
              <a:rPr lang="en-US" altLang="en-US"/>
              <a:t>One such test called the </a:t>
            </a:r>
            <a:r>
              <a:rPr lang="en-US" altLang="en-US">
                <a:solidFill>
                  <a:srgbClr val="FF0000"/>
                </a:solidFill>
              </a:rPr>
              <a:t>Chi-Square</a:t>
            </a:r>
            <a:r>
              <a:rPr lang="en-US" altLang="en-US"/>
              <a:t> test</a:t>
            </a:r>
          </a:p>
          <a:p>
            <a:endParaRPr lang="en-US" altLang="en-US"/>
          </a:p>
          <a:p>
            <a:r>
              <a:rPr lang="en-US" altLang="en-US"/>
              <a:t>Like all statistical tests, it allows us to test a general statement called the </a:t>
            </a:r>
            <a:r>
              <a:rPr lang="en-US" altLang="en-US">
                <a:solidFill>
                  <a:srgbClr val="FF0000"/>
                </a:solidFill>
              </a:rPr>
              <a:t>Null Hypothesis </a:t>
            </a:r>
            <a:r>
              <a:rPr lang="en-US" altLang="en-US"/>
              <a:t>(</a:t>
            </a:r>
            <a:r>
              <a:rPr lang="en-US" altLang="en-US">
                <a:solidFill>
                  <a:srgbClr val="FF0000"/>
                </a:solidFill>
              </a:rPr>
              <a:t>H</a:t>
            </a:r>
            <a:r>
              <a:rPr lang="en-US" altLang="en-US" baseline="-25000">
                <a:solidFill>
                  <a:srgbClr val="FF0000"/>
                </a:solidFill>
              </a:rPr>
              <a:t>0</a:t>
            </a:r>
            <a:r>
              <a:rPr lang="en-US" altLang="en-US"/>
              <a:t>)</a:t>
            </a:r>
          </a:p>
        </p:txBody>
      </p:sp>
    </p:spTree>
    <p:extLst>
      <p:ext uri="{BB962C8B-B14F-4D97-AF65-F5344CB8AC3E}">
        <p14:creationId xmlns:p14="http://schemas.microsoft.com/office/powerpoint/2010/main" val="2275792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3127</TotalTime>
  <Words>1763</Words>
  <Application>Microsoft Macintosh PowerPoint</Application>
  <PresentationFormat>On-screen Show (4:3)</PresentationFormat>
  <Paragraphs>277</Paragraphs>
  <Slides>41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Courier New</vt:lpstr>
      <vt:lpstr>Symbol</vt:lpstr>
      <vt:lpstr>Office Theme</vt:lpstr>
      <vt:lpstr>Lecture 13 October 2,2019</vt:lpstr>
      <vt:lpstr>Where were we?....</vt:lpstr>
      <vt:lpstr>Test yourself!</vt:lpstr>
      <vt:lpstr>Let’s return to probabilities…</vt:lpstr>
      <vt:lpstr>F2 prediction/probabilities?</vt:lpstr>
      <vt:lpstr>What did you expect theoretically?</vt:lpstr>
      <vt:lpstr> First…where could the deviation come from? </vt:lpstr>
      <vt:lpstr>The 13 Scwandt children---ages 2-25.</vt:lpstr>
      <vt:lpstr>Biology is full of random fluctuations/chance deviation</vt:lpstr>
      <vt:lpstr> Null Hypothesis (H0)    </vt:lpstr>
      <vt:lpstr>It’s the ultimate humble hypothesis! </vt:lpstr>
      <vt:lpstr>Chi-square</vt:lpstr>
      <vt:lpstr>In X2 analysis, one of two results are possible.</vt:lpstr>
      <vt:lpstr>X2 analysis</vt:lpstr>
      <vt:lpstr>PowerPoint Presentation</vt:lpstr>
      <vt:lpstr>PowerPoint Presentation</vt:lpstr>
      <vt:lpstr>Next step…</vt:lpstr>
      <vt:lpstr>Next step…</vt:lpstr>
      <vt:lpstr>What does a p value mean?</vt:lpstr>
      <vt:lpstr>In statistics, we often use an arbitrary probability cut-off of 0.05 to decide whether to reject H0</vt:lpstr>
      <vt:lpstr>It’s a pretty humble cutoff…</vt:lpstr>
      <vt:lpstr>Practice!!</vt:lpstr>
      <vt:lpstr>DO THIS!!!!!</vt:lpstr>
      <vt:lpstr>Some general observations in Chi-Square analysis</vt:lpstr>
      <vt:lpstr>Can we lessen the influence of chance on our experiments?</vt:lpstr>
      <vt:lpstr> Again….what happens when p&lt;0.05?</vt:lpstr>
      <vt:lpstr>PowerPoint Presentation</vt:lpstr>
      <vt:lpstr> What then?...Form an alternative hypothesis…</vt:lpstr>
      <vt:lpstr>New Stuff…. How might we look at transmission of traits in humans?...</vt:lpstr>
      <vt:lpstr> Can do a “retrospective” examination of family called---Pedigree </vt:lpstr>
      <vt:lpstr>PowerPoint Presentation</vt:lpstr>
      <vt:lpstr>Analysis of pedigrees usually answers 2 questions…</vt:lpstr>
      <vt:lpstr>PowerPoint Presentation</vt:lpstr>
      <vt:lpstr>Some general pointers for pedigree analysis…</vt:lpstr>
      <vt:lpstr>Practice!</vt:lpstr>
      <vt:lpstr>Practice!</vt:lpstr>
      <vt:lpstr>Try applying genotypes---If anything is impossible, your guess is wrong!</vt:lpstr>
      <vt:lpstr>What if we had decided it is a dominant trait…?</vt:lpstr>
      <vt:lpstr>What if we had decided it is a dominant trait…?</vt:lpstr>
      <vt:lpstr>What if we had decided it is a dominant trait…?</vt:lpstr>
      <vt:lpstr>Try this one!</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140</cp:revision>
  <cp:lastPrinted>2019-08-30T11:14:22Z</cp:lastPrinted>
  <dcterms:created xsi:type="dcterms:W3CDTF">2009-01-13T16:11:47Z</dcterms:created>
  <dcterms:modified xsi:type="dcterms:W3CDTF">2019-10-01T21:03:06Z</dcterms:modified>
</cp:coreProperties>
</file>